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91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7" r:id="rId27"/>
    <p:sldId id="31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65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84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398DDB-17F9-124E-9884-4294FA42568C}" type="doc">
      <dgm:prSet loTypeId="urn:microsoft.com/office/officeart/2005/8/layout/cycle2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1B5C398-D031-D44F-9061-CDF31C4D67B7}">
      <dgm:prSet phldrT="[Text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  <a:latin typeface="Charter Roman" panose="02040503050506020203" pitchFamily="18" charset="0"/>
            </a:rPr>
            <a:t>1</a:t>
          </a:r>
          <a:br>
            <a:rPr lang="en-US" sz="1400" b="1" dirty="0">
              <a:solidFill>
                <a:schemeClr val="tx1"/>
              </a:solidFill>
              <a:latin typeface="Charter Roman" panose="02040503050506020203" pitchFamily="18" charset="0"/>
            </a:rPr>
          </a:br>
          <a:r>
            <a:rPr lang="en-US" sz="1400" b="1" dirty="0">
              <a:solidFill>
                <a:schemeClr val="tx1"/>
              </a:solidFill>
              <a:latin typeface="Charter Roman" panose="02040503050506020203" pitchFamily="18" charset="0"/>
            </a:rPr>
            <a:t>Unique Service Model</a:t>
          </a:r>
        </a:p>
      </dgm:t>
    </dgm:pt>
    <dgm:pt modelId="{16E005DA-153E-7C4C-AF15-48E12AA769F3}" type="parTrans" cxnId="{DC64FC19-5EE4-E249-BBD0-6F0C49D780E2}">
      <dgm:prSet/>
      <dgm:spPr/>
      <dgm:t>
        <a:bodyPr/>
        <a:lstStyle/>
        <a:p>
          <a:endParaRPr lang="en-US"/>
        </a:p>
      </dgm:t>
    </dgm:pt>
    <dgm:pt modelId="{C83CA30A-DE26-3D42-A8EF-7AD745DF34CC}" type="sibTrans" cxnId="{DC64FC19-5EE4-E249-BBD0-6F0C49D780E2}">
      <dgm:prSet/>
      <dgm:spPr/>
      <dgm:t>
        <a:bodyPr/>
        <a:lstStyle/>
        <a:p>
          <a:endParaRPr lang="en-US"/>
        </a:p>
      </dgm:t>
    </dgm:pt>
    <dgm:pt modelId="{A6608487-0286-6C49-9405-8FC0F4149F16}">
      <dgm:prSet phldrT="[Text]" custT="1"/>
      <dgm:spPr/>
      <dgm:t>
        <a:bodyPr/>
        <a:lstStyle/>
        <a:p>
          <a:r>
            <a:rPr lang="en-US" sz="1300" b="1" dirty="0">
              <a:solidFill>
                <a:schemeClr val="tx1"/>
              </a:solidFill>
              <a:latin typeface="Charter Roman" panose="02040503050506020203" pitchFamily="18" charset="0"/>
            </a:rPr>
            <a:t>2</a:t>
          </a:r>
          <a:br>
            <a:rPr lang="en-US" sz="1300" b="1" dirty="0">
              <a:solidFill>
                <a:schemeClr val="tx1"/>
              </a:solidFill>
              <a:latin typeface="Charter Roman" panose="02040503050506020203" pitchFamily="18" charset="0"/>
            </a:rPr>
          </a:br>
          <a:r>
            <a:rPr lang="en-US" sz="1300" b="1" dirty="0">
              <a:solidFill>
                <a:schemeClr val="tx1"/>
              </a:solidFill>
              <a:latin typeface="Charter Roman" panose="02040503050506020203" pitchFamily="18" charset="0"/>
            </a:rPr>
            <a:t>Maximize Admissions</a:t>
          </a:r>
        </a:p>
      </dgm:t>
    </dgm:pt>
    <dgm:pt modelId="{59FC48A1-6B67-9746-8CA9-E92C9189FE92}" type="parTrans" cxnId="{62A4F627-0B29-E149-9BED-5BD155B60DDB}">
      <dgm:prSet/>
      <dgm:spPr/>
      <dgm:t>
        <a:bodyPr/>
        <a:lstStyle/>
        <a:p>
          <a:endParaRPr lang="en-US"/>
        </a:p>
      </dgm:t>
    </dgm:pt>
    <dgm:pt modelId="{9009D116-EE3B-F246-B380-A9067D33C24F}" type="sibTrans" cxnId="{62A4F627-0B29-E149-9BED-5BD155B60DDB}">
      <dgm:prSet/>
      <dgm:spPr/>
      <dgm:t>
        <a:bodyPr/>
        <a:lstStyle/>
        <a:p>
          <a:endParaRPr lang="en-US"/>
        </a:p>
      </dgm:t>
    </dgm:pt>
    <dgm:pt modelId="{FB7DEC98-CFDF-8845-BE79-22981C2137B7}">
      <dgm:prSet phldrT="[Text]" custT="1"/>
      <dgm:spPr/>
      <dgm:t>
        <a:bodyPr/>
        <a:lstStyle/>
        <a:p>
          <a:r>
            <a:rPr lang="en-US" sz="1300" b="1">
              <a:solidFill>
                <a:schemeClr val="tx1"/>
              </a:solidFill>
              <a:latin typeface="Charter Roman" panose="02040503050506020203" pitchFamily="18" charset="0"/>
            </a:rPr>
            <a:t>3</a:t>
          </a:r>
          <a:br>
            <a:rPr lang="en-US" sz="1300" b="1">
              <a:solidFill>
                <a:schemeClr val="tx1"/>
              </a:solidFill>
              <a:latin typeface="Charter Roman" panose="02040503050506020203" pitchFamily="18" charset="0"/>
            </a:rPr>
          </a:br>
          <a:r>
            <a:rPr lang="en-US" sz="1300" b="1">
              <a:solidFill>
                <a:schemeClr val="tx1"/>
              </a:solidFill>
              <a:latin typeface="Charter Roman" panose="02040503050506020203" pitchFamily="18" charset="0"/>
            </a:rPr>
            <a:t>Academic Ops</a:t>
          </a:r>
          <a:endParaRPr lang="en-US" sz="1300" b="1" dirty="0">
            <a:solidFill>
              <a:schemeClr val="tx1"/>
            </a:solidFill>
            <a:latin typeface="Charter Roman" panose="02040503050506020203" pitchFamily="18" charset="0"/>
          </a:endParaRPr>
        </a:p>
      </dgm:t>
    </dgm:pt>
    <dgm:pt modelId="{9D9BE41D-20E9-BB4D-978B-7CD59997EBE1}" type="parTrans" cxnId="{99D39DEF-3570-F744-97AA-ACB24EEAFEC6}">
      <dgm:prSet/>
      <dgm:spPr/>
      <dgm:t>
        <a:bodyPr/>
        <a:lstStyle/>
        <a:p>
          <a:endParaRPr lang="en-US"/>
        </a:p>
      </dgm:t>
    </dgm:pt>
    <dgm:pt modelId="{A772AD3A-D618-024D-AF7D-8B6F540BC951}" type="sibTrans" cxnId="{99D39DEF-3570-F744-97AA-ACB24EEAFEC6}">
      <dgm:prSet/>
      <dgm:spPr/>
      <dgm:t>
        <a:bodyPr/>
        <a:lstStyle/>
        <a:p>
          <a:endParaRPr lang="en-US"/>
        </a:p>
      </dgm:t>
    </dgm:pt>
    <dgm:pt modelId="{0F5C6697-D6AA-DD4D-A8E4-8F9310CA5055}">
      <dgm:prSet phldrT="[Text]" custT="1"/>
      <dgm:spPr/>
      <dgm:t>
        <a:bodyPr/>
        <a:lstStyle/>
        <a:p>
          <a:r>
            <a:rPr lang="en-US" sz="1300" b="1">
              <a:solidFill>
                <a:schemeClr val="tx1"/>
              </a:solidFill>
              <a:latin typeface="Charter Roman" panose="02040503050506020203" pitchFamily="18" charset="0"/>
            </a:rPr>
            <a:t>4</a:t>
          </a:r>
          <a:br>
            <a:rPr lang="en-US" sz="1300" b="1">
              <a:solidFill>
                <a:schemeClr val="tx1"/>
              </a:solidFill>
              <a:latin typeface="Charter Roman" panose="02040503050506020203" pitchFamily="18" charset="0"/>
            </a:rPr>
          </a:br>
          <a:r>
            <a:rPr lang="en-US" sz="1300" b="1">
              <a:solidFill>
                <a:schemeClr val="tx1"/>
              </a:solidFill>
              <a:latin typeface="Charter Roman" panose="02040503050506020203" pitchFamily="18" charset="0"/>
            </a:rPr>
            <a:t>School Admin Ops</a:t>
          </a:r>
          <a:endParaRPr lang="en-US" sz="1300" b="1" dirty="0">
            <a:solidFill>
              <a:schemeClr val="tx1"/>
            </a:solidFill>
            <a:latin typeface="Charter Roman" panose="02040503050506020203" pitchFamily="18" charset="0"/>
          </a:endParaRPr>
        </a:p>
      </dgm:t>
    </dgm:pt>
    <dgm:pt modelId="{87EA3969-42AF-4542-A184-F4E70C46ED86}" type="parTrans" cxnId="{E26D46BE-021D-2E47-926C-1C652405A5DE}">
      <dgm:prSet/>
      <dgm:spPr/>
      <dgm:t>
        <a:bodyPr/>
        <a:lstStyle/>
        <a:p>
          <a:endParaRPr lang="en-US"/>
        </a:p>
      </dgm:t>
    </dgm:pt>
    <dgm:pt modelId="{FC2DF1DF-DC25-A14D-AED3-1C6211B99DDF}" type="sibTrans" cxnId="{E26D46BE-021D-2E47-926C-1C652405A5DE}">
      <dgm:prSet/>
      <dgm:spPr/>
      <dgm:t>
        <a:bodyPr/>
        <a:lstStyle/>
        <a:p>
          <a:endParaRPr lang="en-US"/>
        </a:p>
      </dgm:t>
    </dgm:pt>
    <dgm:pt modelId="{B96BA9C2-D1B0-E144-83AC-E1CE4A59EA8F}">
      <dgm:prSet phldrT="[Text]" custT="1"/>
      <dgm:spPr/>
      <dgm:t>
        <a:bodyPr/>
        <a:lstStyle/>
        <a:p>
          <a:r>
            <a:rPr lang="en-US" sz="1300" b="1">
              <a:solidFill>
                <a:schemeClr val="tx1"/>
              </a:solidFill>
              <a:latin typeface="Charter Roman" panose="02040503050506020203" pitchFamily="18" charset="0"/>
            </a:rPr>
            <a:t>5</a:t>
          </a:r>
          <a:br>
            <a:rPr lang="en-US" sz="1300" b="1">
              <a:solidFill>
                <a:schemeClr val="tx1"/>
              </a:solidFill>
              <a:latin typeface="Charter Roman" panose="02040503050506020203" pitchFamily="18" charset="0"/>
            </a:rPr>
          </a:br>
          <a:r>
            <a:rPr lang="en-US" sz="1300" b="1">
              <a:solidFill>
                <a:schemeClr val="tx1"/>
              </a:solidFill>
              <a:latin typeface="Charter Roman" panose="02040503050506020203" pitchFamily="18" charset="0"/>
            </a:rPr>
            <a:t>Back Office Ops</a:t>
          </a:r>
          <a:endParaRPr lang="en-US" sz="1300" b="1" dirty="0">
            <a:solidFill>
              <a:schemeClr val="tx1"/>
            </a:solidFill>
            <a:latin typeface="Charter Roman" panose="02040503050506020203" pitchFamily="18" charset="0"/>
          </a:endParaRPr>
        </a:p>
      </dgm:t>
    </dgm:pt>
    <dgm:pt modelId="{2AA3338A-D9E6-C841-801B-310CE59DA9DC}" type="parTrans" cxnId="{FFBCC483-98F2-1E44-97F3-1DEAB07B7AD4}">
      <dgm:prSet/>
      <dgm:spPr/>
      <dgm:t>
        <a:bodyPr/>
        <a:lstStyle/>
        <a:p>
          <a:endParaRPr lang="en-US"/>
        </a:p>
      </dgm:t>
    </dgm:pt>
    <dgm:pt modelId="{F737D628-6FC7-D446-A08C-FA3D0CDF6047}" type="sibTrans" cxnId="{FFBCC483-98F2-1E44-97F3-1DEAB07B7AD4}">
      <dgm:prSet/>
      <dgm:spPr/>
      <dgm:t>
        <a:bodyPr/>
        <a:lstStyle/>
        <a:p>
          <a:endParaRPr lang="en-US"/>
        </a:p>
      </dgm:t>
    </dgm:pt>
    <dgm:pt modelId="{C0AE4CA0-9329-0B4D-BD4A-9DD47EF7C416}">
      <dgm:prSet custT="1"/>
      <dgm:spPr/>
      <dgm:t>
        <a:bodyPr/>
        <a:lstStyle/>
        <a:p>
          <a:r>
            <a:rPr lang="en-US" sz="1300" b="1">
              <a:solidFill>
                <a:schemeClr val="tx1"/>
              </a:solidFill>
              <a:latin typeface="Charter Roman" panose="02040503050506020203" pitchFamily="18" charset="0"/>
            </a:rPr>
            <a:t>6</a:t>
          </a:r>
          <a:br>
            <a:rPr lang="en-US" sz="1300" b="1">
              <a:solidFill>
                <a:schemeClr val="tx1"/>
              </a:solidFill>
              <a:latin typeface="Charter Roman" panose="02040503050506020203" pitchFamily="18" charset="0"/>
            </a:rPr>
          </a:br>
          <a:r>
            <a:rPr lang="en-US" sz="1300" b="1">
              <a:solidFill>
                <a:schemeClr val="tx1"/>
              </a:solidFill>
              <a:latin typeface="Charter Roman" panose="02040503050506020203" pitchFamily="18" charset="0"/>
            </a:rPr>
            <a:t>Cutting Edge Technology</a:t>
          </a:r>
          <a:endParaRPr lang="en-US" sz="1300" b="1" dirty="0">
            <a:solidFill>
              <a:schemeClr val="tx1"/>
            </a:solidFill>
            <a:latin typeface="Charter Roman" panose="02040503050506020203" pitchFamily="18" charset="0"/>
          </a:endParaRPr>
        </a:p>
      </dgm:t>
    </dgm:pt>
    <dgm:pt modelId="{6CDC11D8-0BCF-3D4B-ADA2-94F1BC43EA57}" type="parTrans" cxnId="{FF8A9104-2E4E-3547-8019-F9FF867C139D}">
      <dgm:prSet/>
      <dgm:spPr/>
      <dgm:t>
        <a:bodyPr/>
        <a:lstStyle/>
        <a:p>
          <a:endParaRPr lang="en-US"/>
        </a:p>
      </dgm:t>
    </dgm:pt>
    <dgm:pt modelId="{C254BAEE-89E8-4F45-850D-578C7222681E}" type="sibTrans" cxnId="{FF8A9104-2E4E-3547-8019-F9FF867C139D}">
      <dgm:prSet/>
      <dgm:spPr/>
      <dgm:t>
        <a:bodyPr/>
        <a:lstStyle/>
        <a:p>
          <a:endParaRPr lang="en-US"/>
        </a:p>
      </dgm:t>
    </dgm:pt>
    <dgm:pt modelId="{E6992A44-ACD2-D243-83F5-1FAA378A061A}" type="pres">
      <dgm:prSet presAssocID="{81398DDB-17F9-124E-9884-4294FA42568C}" presName="cycle" presStyleCnt="0">
        <dgm:presLayoutVars>
          <dgm:dir/>
          <dgm:resizeHandles val="exact"/>
        </dgm:presLayoutVars>
      </dgm:prSet>
      <dgm:spPr/>
    </dgm:pt>
    <dgm:pt modelId="{23534DF4-2AA3-F247-9C64-8CFEA06B65DE}" type="pres">
      <dgm:prSet presAssocID="{B1B5C398-D031-D44F-9061-CDF31C4D67B7}" presName="node" presStyleLbl="node1" presStyleIdx="0" presStyleCnt="6" custScaleX="123461">
        <dgm:presLayoutVars>
          <dgm:bulletEnabled val="1"/>
        </dgm:presLayoutVars>
      </dgm:prSet>
      <dgm:spPr/>
    </dgm:pt>
    <dgm:pt modelId="{9B95FA75-41BB-6746-9007-1E9731870747}" type="pres">
      <dgm:prSet presAssocID="{C83CA30A-DE26-3D42-A8EF-7AD745DF34CC}" presName="sibTrans" presStyleLbl="sibTrans2D1" presStyleIdx="0" presStyleCnt="6"/>
      <dgm:spPr/>
    </dgm:pt>
    <dgm:pt modelId="{F69D427D-0938-154D-B538-DCCF26BFF906}" type="pres">
      <dgm:prSet presAssocID="{C83CA30A-DE26-3D42-A8EF-7AD745DF34CC}" presName="connectorText" presStyleLbl="sibTrans2D1" presStyleIdx="0" presStyleCnt="6"/>
      <dgm:spPr/>
    </dgm:pt>
    <dgm:pt modelId="{C8701F6C-CD1D-7A4A-AC9B-F2BF4FAD3C6C}" type="pres">
      <dgm:prSet presAssocID="{A6608487-0286-6C49-9405-8FC0F4149F16}" presName="node" presStyleLbl="node1" presStyleIdx="1" presStyleCnt="6" custScaleX="113813">
        <dgm:presLayoutVars>
          <dgm:bulletEnabled val="1"/>
        </dgm:presLayoutVars>
      </dgm:prSet>
      <dgm:spPr/>
    </dgm:pt>
    <dgm:pt modelId="{D9919E08-5A91-CF42-9DD8-EC547235DB70}" type="pres">
      <dgm:prSet presAssocID="{9009D116-EE3B-F246-B380-A9067D33C24F}" presName="sibTrans" presStyleLbl="sibTrans2D1" presStyleIdx="1" presStyleCnt="6"/>
      <dgm:spPr/>
    </dgm:pt>
    <dgm:pt modelId="{A6D76174-0CDA-7F4D-A02E-3861A6D3D224}" type="pres">
      <dgm:prSet presAssocID="{9009D116-EE3B-F246-B380-A9067D33C24F}" presName="connectorText" presStyleLbl="sibTrans2D1" presStyleIdx="1" presStyleCnt="6"/>
      <dgm:spPr/>
    </dgm:pt>
    <dgm:pt modelId="{7DCD309F-5D68-4147-893B-F5EADB951D1A}" type="pres">
      <dgm:prSet presAssocID="{FB7DEC98-CFDF-8845-BE79-22981C2137B7}" presName="node" presStyleLbl="node1" presStyleIdx="2" presStyleCnt="6" custScaleX="113813">
        <dgm:presLayoutVars>
          <dgm:bulletEnabled val="1"/>
        </dgm:presLayoutVars>
      </dgm:prSet>
      <dgm:spPr/>
    </dgm:pt>
    <dgm:pt modelId="{82D3E659-F45C-5948-8646-B0EFB5BFDF29}" type="pres">
      <dgm:prSet presAssocID="{A772AD3A-D618-024D-AF7D-8B6F540BC951}" presName="sibTrans" presStyleLbl="sibTrans2D1" presStyleIdx="2" presStyleCnt="6"/>
      <dgm:spPr/>
    </dgm:pt>
    <dgm:pt modelId="{A88FF9B2-DECE-7847-9D3E-4E16B60B8E0E}" type="pres">
      <dgm:prSet presAssocID="{A772AD3A-D618-024D-AF7D-8B6F540BC951}" presName="connectorText" presStyleLbl="sibTrans2D1" presStyleIdx="2" presStyleCnt="6"/>
      <dgm:spPr/>
    </dgm:pt>
    <dgm:pt modelId="{AA46D14E-BE4F-6141-A60B-F787D2460BC5}" type="pres">
      <dgm:prSet presAssocID="{0F5C6697-D6AA-DD4D-A8E4-8F9310CA5055}" presName="node" presStyleLbl="node1" presStyleIdx="3" presStyleCnt="6" custScaleX="113813">
        <dgm:presLayoutVars>
          <dgm:bulletEnabled val="1"/>
        </dgm:presLayoutVars>
      </dgm:prSet>
      <dgm:spPr/>
    </dgm:pt>
    <dgm:pt modelId="{27D03305-7D36-424D-8DB9-97D04C9FBC79}" type="pres">
      <dgm:prSet presAssocID="{FC2DF1DF-DC25-A14D-AED3-1C6211B99DDF}" presName="sibTrans" presStyleLbl="sibTrans2D1" presStyleIdx="3" presStyleCnt="6"/>
      <dgm:spPr/>
    </dgm:pt>
    <dgm:pt modelId="{56E2E32E-E594-1C44-8ACC-E3CD0D2E7159}" type="pres">
      <dgm:prSet presAssocID="{FC2DF1DF-DC25-A14D-AED3-1C6211B99DDF}" presName="connectorText" presStyleLbl="sibTrans2D1" presStyleIdx="3" presStyleCnt="6"/>
      <dgm:spPr/>
    </dgm:pt>
    <dgm:pt modelId="{7EDEC537-7A91-B644-8A17-3C1B6861C534}" type="pres">
      <dgm:prSet presAssocID="{B96BA9C2-D1B0-E144-83AC-E1CE4A59EA8F}" presName="node" presStyleLbl="node1" presStyleIdx="4" presStyleCnt="6" custScaleX="113813">
        <dgm:presLayoutVars>
          <dgm:bulletEnabled val="1"/>
        </dgm:presLayoutVars>
      </dgm:prSet>
      <dgm:spPr/>
    </dgm:pt>
    <dgm:pt modelId="{40457959-C81C-3448-97A2-78206BF5B6C2}" type="pres">
      <dgm:prSet presAssocID="{F737D628-6FC7-D446-A08C-FA3D0CDF6047}" presName="sibTrans" presStyleLbl="sibTrans2D1" presStyleIdx="4" presStyleCnt="6"/>
      <dgm:spPr/>
    </dgm:pt>
    <dgm:pt modelId="{693D0469-0C8D-0847-8DED-23F93B043058}" type="pres">
      <dgm:prSet presAssocID="{F737D628-6FC7-D446-A08C-FA3D0CDF6047}" presName="connectorText" presStyleLbl="sibTrans2D1" presStyleIdx="4" presStyleCnt="6"/>
      <dgm:spPr/>
    </dgm:pt>
    <dgm:pt modelId="{3088E99C-D5FA-BC4F-8571-E86ED57B7136}" type="pres">
      <dgm:prSet presAssocID="{C0AE4CA0-9329-0B4D-BD4A-9DD47EF7C416}" presName="node" presStyleLbl="node1" presStyleIdx="5" presStyleCnt="6" custScaleX="113813">
        <dgm:presLayoutVars>
          <dgm:bulletEnabled val="1"/>
        </dgm:presLayoutVars>
      </dgm:prSet>
      <dgm:spPr/>
    </dgm:pt>
    <dgm:pt modelId="{79FFE652-78C7-B841-AD2B-1ABE76A4FB15}" type="pres">
      <dgm:prSet presAssocID="{C254BAEE-89E8-4F45-850D-578C7222681E}" presName="sibTrans" presStyleLbl="sibTrans2D1" presStyleIdx="5" presStyleCnt="6"/>
      <dgm:spPr/>
    </dgm:pt>
    <dgm:pt modelId="{A329619D-92E0-D34F-9903-0D000A996AC8}" type="pres">
      <dgm:prSet presAssocID="{C254BAEE-89E8-4F45-850D-578C7222681E}" presName="connectorText" presStyleLbl="sibTrans2D1" presStyleIdx="5" presStyleCnt="6"/>
      <dgm:spPr/>
    </dgm:pt>
  </dgm:ptLst>
  <dgm:cxnLst>
    <dgm:cxn modelId="{FE01AD02-D0BD-2D49-8677-688B0501F7A0}" type="presOf" srcId="{9009D116-EE3B-F246-B380-A9067D33C24F}" destId="{A6D76174-0CDA-7F4D-A02E-3861A6D3D224}" srcOrd="1" destOrd="0" presId="urn:microsoft.com/office/officeart/2005/8/layout/cycle2"/>
    <dgm:cxn modelId="{FF8A9104-2E4E-3547-8019-F9FF867C139D}" srcId="{81398DDB-17F9-124E-9884-4294FA42568C}" destId="{C0AE4CA0-9329-0B4D-BD4A-9DD47EF7C416}" srcOrd="5" destOrd="0" parTransId="{6CDC11D8-0BCF-3D4B-ADA2-94F1BC43EA57}" sibTransId="{C254BAEE-89E8-4F45-850D-578C7222681E}"/>
    <dgm:cxn modelId="{1FEFC411-13E0-904F-B85C-D5F35AE0FAA7}" type="presOf" srcId="{C0AE4CA0-9329-0B4D-BD4A-9DD47EF7C416}" destId="{3088E99C-D5FA-BC4F-8571-E86ED57B7136}" srcOrd="0" destOrd="0" presId="urn:microsoft.com/office/officeart/2005/8/layout/cycle2"/>
    <dgm:cxn modelId="{6F464E13-094C-4240-84A9-5B77CA6DC11E}" type="presOf" srcId="{0F5C6697-D6AA-DD4D-A8E4-8F9310CA5055}" destId="{AA46D14E-BE4F-6141-A60B-F787D2460BC5}" srcOrd="0" destOrd="0" presId="urn:microsoft.com/office/officeart/2005/8/layout/cycle2"/>
    <dgm:cxn modelId="{6A65E019-B720-A44F-A408-2E21AFCE0A9D}" type="presOf" srcId="{B1B5C398-D031-D44F-9061-CDF31C4D67B7}" destId="{23534DF4-2AA3-F247-9C64-8CFEA06B65DE}" srcOrd="0" destOrd="0" presId="urn:microsoft.com/office/officeart/2005/8/layout/cycle2"/>
    <dgm:cxn modelId="{DC64FC19-5EE4-E249-BBD0-6F0C49D780E2}" srcId="{81398DDB-17F9-124E-9884-4294FA42568C}" destId="{B1B5C398-D031-D44F-9061-CDF31C4D67B7}" srcOrd="0" destOrd="0" parTransId="{16E005DA-153E-7C4C-AF15-48E12AA769F3}" sibTransId="{C83CA30A-DE26-3D42-A8EF-7AD745DF34CC}"/>
    <dgm:cxn modelId="{ECA22320-52BF-8244-8FA6-0809C5BBC1B6}" type="presOf" srcId="{C254BAEE-89E8-4F45-850D-578C7222681E}" destId="{A329619D-92E0-D34F-9903-0D000A996AC8}" srcOrd="1" destOrd="0" presId="urn:microsoft.com/office/officeart/2005/8/layout/cycle2"/>
    <dgm:cxn modelId="{62A4F627-0B29-E149-9BED-5BD155B60DDB}" srcId="{81398DDB-17F9-124E-9884-4294FA42568C}" destId="{A6608487-0286-6C49-9405-8FC0F4149F16}" srcOrd="1" destOrd="0" parTransId="{59FC48A1-6B67-9746-8CA9-E92C9189FE92}" sibTransId="{9009D116-EE3B-F246-B380-A9067D33C24F}"/>
    <dgm:cxn modelId="{03D35E62-F37F-3D4D-99CE-35AFBC0B6015}" type="presOf" srcId="{F737D628-6FC7-D446-A08C-FA3D0CDF6047}" destId="{40457959-C81C-3448-97A2-78206BF5B6C2}" srcOrd="0" destOrd="0" presId="urn:microsoft.com/office/officeart/2005/8/layout/cycle2"/>
    <dgm:cxn modelId="{DE67A762-97DF-2042-9681-ECDDB57873E8}" type="presOf" srcId="{C83CA30A-DE26-3D42-A8EF-7AD745DF34CC}" destId="{9B95FA75-41BB-6746-9007-1E9731870747}" srcOrd="0" destOrd="0" presId="urn:microsoft.com/office/officeart/2005/8/layout/cycle2"/>
    <dgm:cxn modelId="{0F668367-D1F4-A24F-842D-0E1AF8A686F8}" type="presOf" srcId="{81398DDB-17F9-124E-9884-4294FA42568C}" destId="{E6992A44-ACD2-D243-83F5-1FAA378A061A}" srcOrd="0" destOrd="0" presId="urn:microsoft.com/office/officeart/2005/8/layout/cycle2"/>
    <dgm:cxn modelId="{D039A375-E078-C941-9DE3-F8AE64E15A21}" type="presOf" srcId="{A772AD3A-D618-024D-AF7D-8B6F540BC951}" destId="{82D3E659-F45C-5948-8646-B0EFB5BFDF29}" srcOrd="0" destOrd="0" presId="urn:microsoft.com/office/officeart/2005/8/layout/cycle2"/>
    <dgm:cxn modelId="{37E61180-7D66-7B48-B80C-FD9B56AAB8F4}" type="presOf" srcId="{C83CA30A-DE26-3D42-A8EF-7AD745DF34CC}" destId="{F69D427D-0938-154D-B538-DCCF26BFF906}" srcOrd="1" destOrd="0" presId="urn:microsoft.com/office/officeart/2005/8/layout/cycle2"/>
    <dgm:cxn modelId="{2D5ABE83-C48D-0247-8EA3-85E40616AA9C}" type="presOf" srcId="{9009D116-EE3B-F246-B380-A9067D33C24F}" destId="{D9919E08-5A91-CF42-9DD8-EC547235DB70}" srcOrd="0" destOrd="0" presId="urn:microsoft.com/office/officeart/2005/8/layout/cycle2"/>
    <dgm:cxn modelId="{FFBCC483-98F2-1E44-97F3-1DEAB07B7AD4}" srcId="{81398DDB-17F9-124E-9884-4294FA42568C}" destId="{B96BA9C2-D1B0-E144-83AC-E1CE4A59EA8F}" srcOrd="4" destOrd="0" parTransId="{2AA3338A-D9E6-C841-801B-310CE59DA9DC}" sibTransId="{F737D628-6FC7-D446-A08C-FA3D0CDF6047}"/>
    <dgm:cxn modelId="{AC025B93-1698-CE4A-9EEE-13624506BC44}" type="presOf" srcId="{A772AD3A-D618-024D-AF7D-8B6F540BC951}" destId="{A88FF9B2-DECE-7847-9D3E-4E16B60B8E0E}" srcOrd="1" destOrd="0" presId="urn:microsoft.com/office/officeart/2005/8/layout/cycle2"/>
    <dgm:cxn modelId="{1C5BC294-A4E6-CA46-9985-13FB7C24CC43}" type="presOf" srcId="{C254BAEE-89E8-4F45-850D-578C7222681E}" destId="{79FFE652-78C7-B841-AD2B-1ABE76A4FB15}" srcOrd="0" destOrd="0" presId="urn:microsoft.com/office/officeart/2005/8/layout/cycle2"/>
    <dgm:cxn modelId="{B1E7A8A1-4C19-DE45-8BB0-DD9853504060}" type="presOf" srcId="{A6608487-0286-6C49-9405-8FC0F4149F16}" destId="{C8701F6C-CD1D-7A4A-AC9B-F2BF4FAD3C6C}" srcOrd="0" destOrd="0" presId="urn:microsoft.com/office/officeart/2005/8/layout/cycle2"/>
    <dgm:cxn modelId="{AFB47BA7-19D0-8740-9C5E-B3A59A033C25}" type="presOf" srcId="{FC2DF1DF-DC25-A14D-AED3-1C6211B99DDF}" destId="{56E2E32E-E594-1C44-8ACC-E3CD0D2E7159}" srcOrd="1" destOrd="0" presId="urn:microsoft.com/office/officeart/2005/8/layout/cycle2"/>
    <dgm:cxn modelId="{8B9E4FB4-A103-CD48-A8DA-5100353229F8}" type="presOf" srcId="{FC2DF1DF-DC25-A14D-AED3-1C6211B99DDF}" destId="{27D03305-7D36-424D-8DB9-97D04C9FBC79}" srcOrd="0" destOrd="0" presId="urn:microsoft.com/office/officeart/2005/8/layout/cycle2"/>
    <dgm:cxn modelId="{E26D46BE-021D-2E47-926C-1C652405A5DE}" srcId="{81398DDB-17F9-124E-9884-4294FA42568C}" destId="{0F5C6697-D6AA-DD4D-A8E4-8F9310CA5055}" srcOrd="3" destOrd="0" parTransId="{87EA3969-42AF-4542-A184-F4E70C46ED86}" sibTransId="{FC2DF1DF-DC25-A14D-AED3-1C6211B99DDF}"/>
    <dgm:cxn modelId="{98CC44BF-70CC-D74F-9E5D-C33555F56391}" type="presOf" srcId="{B96BA9C2-D1B0-E144-83AC-E1CE4A59EA8F}" destId="{7EDEC537-7A91-B644-8A17-3C1B6861C534}" srcOrd="0" destOrd="0" presId="urn:microsoft.com/office/officeart/2005/8/layout/cycle2"/>
    <dgm:cxn modelId="{267235C2-5019-B343-843E-07669AA3F286}" type="presOf" srcId="{F737D628-6FC7-D446-A08C-FA3D0CDF6047}" destId="{693D0469-0C8D-0847-8DED-23F93B043058}" srcOrd="1" destOrd="0" presId="urn:microsoft.com/office/officeart/2005/8/layout/cycle2"/>
    <dgm:cxn modelId="{99D39DEF-3570-F744-97AA-ACB24EEAFEC6}" srcId="{81398DDB-17F9-124E-9884-4294FA42568C}" destId="{FB7DEC98-CFDF-8845-BE79-22981C2137B7}" srcOrd="2" destOrd="0" parTransId="{9D9BE41D-20E9-BB4D-978B-7CD59997EBE1}" sibTransId="{A772AD3A-D618-024D-AF7D-8B6F540BC951}"/>
    <dgm:cxn modelId="{0C0636F8-DF1B-9542-9C5C-9F9195A1585E}" type="presOf" srcId="{FB7DEC98-CFDF-8845-BE79-22981C2137B7}" destId="{7DCD309F-5D68-4147-893B-F5EADB951D1A}" srcOrd="0" destOrd="0" presId="urn:microsoft.com/office/officeart/2005/8/layout/cycle2"/>
    <dgm:cxn modelId="{D69B8AB6-22CF-8548-9E89-D88C14CF2169}" type="presParOf" srcId="{E6992A44-ACD2-D243-83F5-1FAA378A061A}" destId="{23534DF4-2AA3-F247-9C64-8CFEA06B65DE}" srcOrd="0" destOrd="0" presId="urn:microsoft.com/office/officeart/2005/8/layout/cycle2"/>
    <dgm:cxn modelId="{D34ED9B0-DF2C-6140-B34E-864E96B3D461}" type="presParOf" srcId="{E6992A44-ACD2-D243-83F5-1FAA378A061A}" destId="{9B95FA75-41BB-6746-9007-1E9731870747}" srcOrd="1" destOrd="0" presId="urn:microsoft.com/office/officeart/2005/8/layout/cycle2"/>
    <dgm:cxn modelId="{9C3FEB43-C571-834B-98AF-DB568430DAE7}" type="presParOf" srcId="{9B95FA75-41BB-6746-9007-1E9731870747}" destId="{F69D427D-0938-154D-B538-DCCF26BFF906}" srcOrd="0" destOrd="0" presId="urn:microsoft.com/office/officeart/2005/8/layout/cycle2"/>
    <dgm:cxn modelId="{63AA374D-15B3-D54C-9682-C4B1AACC9D72}" type="presParOf" srcId="{E6992A44-ACD2-D243-83F5-1FAA378A061A}" destId="{C8701F6C-CD1D-7A4A-AC9B-F2BF4FAD3C6C}" srcOrd="2" destOrd="0" presId="urn:microsoft.com/office/officeart/2005/8/layout/cycle2"/>
    <dgm:cxn modelId="{00AB481F-D03C-EE46-82B8-72D1EE68E66A}" type="presParOf" srcId="{E6992A44-ACD2-D243-83F5-1FAA378A061A}" destId="{D9919E08-5A91-CF42-9DD8-EC547235DB70}" srcOrd="3" destOrd="0" presId="urn:microsoft.com/office/officeart/2005/8/layout/cycle2"/>
    <dgm:cxn modelId="{B868DCFC-AD3C-C842-863A-ECC5E04EA0F3}" type="presParOf" srcId="{D9919E08-5A91-CF42-9DD8-EC547235DB70}" destId="{A6D76174-0CDA-7F4D-A02E-3861A6D3D224}" srcOrd="0" destOrd="0" presId="urn:microsoft.com/office/officeart/2005/8/layout/cycle2"/>
    <dgm:cxn modelId="{AA9C351A-B369-964C-B2C5-16BC045921A0}" type="presParOf" srcId="{E6992A44-ACD2-D243-83F5-1FAA378A061A}" destId="{7DCD309F-5D68-4147-893B-F5EADB951D1A}" srcOrd="4" destOrd="0" presId="urn:microsoft.com/office/officeart/2005/8/layout/cycle2"/>
    <dgm:cxn modelId="{DF52E36D-9D37-5A47-B49E-3DB5CC688EA2}" type="presParOf" srcId="{E6992A44-ACD2-D243-83F5-1FAA378A061A}" destId="{82D3E659-F45C-5948-8646-B0EFB5BFDF29}" srcOrd="5" destOrd="0" presId="urn:microsoft.com/office/officeart/2005/8/layout/cycle2"/>
    <dgm:cxn modelId="{9B0C5BF0-12E2-3C42-84E3-5E871178D1C9}" type="presParOf" srcId="{82D3E659-F45C-5948-8646-B0EFB5BFDF29}" destId="{A88FF9B2-DECE-7847-9D3E-4E16B60B8E0E}" srcOrd="0" destOrd="0" presId="urn:microsoft.com/office/officeart/2005/8/layout/cycle2"/>
    <dgm:cxn modelId="{58CDDC8A-BEB5-2F44-9361-D6AC65793F97}" type="presParOf" srcId="{E6992A44-ACD2-D243-83F5-1FAA378A061A}" destId="{AA46D14E-BE4F-6141-A60B-F787D2460BC5}" srcOrd="6" destOrd="0" presId="urn:microsoft.com/office/officeart/2005/8/layout/cycle2"/>
    <dgm:cxn modelId="{9322FA03-B664-D14F-AEEB-0213C9A609FE}" type="presParOf" srcId="{E6992A44-ACD2-D243-83F5-1FAA378A061A}" destId="{27D03305-7D36-424D-8DB9-97D04C9FBC79}" srcOrd="7" destOrd="0" presId="urn:microsoft.com/office/officeart/2005/8/layout/cycle2"/>
    <dgm:cxn modelId="{DC4212E6-E86D-4443-B6B5-8E82C25E055C}" type="presParOf" srcId="{27D03305-7D36-424D-8DB9-97D04C9FBC79}" destId="{56E2E32E-E594-1C44-8ACC-E3CD0D2E7159}" srcOrd="0" destOrd="0" presId="urn:microsoft.com/office/officeart/2005/8/layout/cycle2"/>
    <dgm:cxn modelId="{F40B8DD2-1410-6C4B-BE73-36364A7636AE}" type="presParOf" srcId="{E6992A44-ACD2-D243-83F5-1FAA378A061A}" destId="{7EDEC537-7A91-B644-8A17-3C1B6861C534}" srcOrd="8" destOrd="0" presId="urn:microsoft.com/office/officeart/2005/8/layout/cycle2"/>
    <dgm:cxn modelId="{3D764EC7-9F8C-CD4D-A450-B55C09C19499}" type="presParOf" srcId="{E6992A44-ACD2-D243-83F5-1FAA378A061A}" destId="{40457959-C81C-3448-97A2-78206BF5B6C2}" srcOrd="9" destOrd="0" presId="urn:microsoft.com/office/officeart/2005/8/layout/cycle2"/>
    <dgm:cxn modelId="{2DF42709-B5FB-3440-A37D-9F52BC71A0C6}" type="presParOf" srcId="{40457959-C81C-3448-97A2-78206BF5B6C2}" destId="{693D0469-0C8D-0847-8DED-23F93B043058}" srcOrd="0" destOrd="0" presId="urn:microsoft.com/office/officeart/2005/8/layout/cycle2"/>
    <dgm:cxn modelId="{4411987C-7A18-AC4D-9ABC-8C05FD20200A}" type="presParOf" srcId="{E6992A44-ACD2-D243-83F5-1FAA378A061A}" destId="{3088E99C-D5FA-BC4F-8571-E86ED57B7136}" srcOrd="10" destOrd="0" presId="urn:microsoft.com/office/officeart/2005/8/layout/cycle2"/>
    <dgm:cxn modelId="{392BFE64-7BC7-CE4E-8224-D7F8D86C271F}" type="presParOf" srcId="{E6992A44-ACD2-D243-83F5-1FAA378A061A}" destId="{79FFE652-78C7-B841-AD2B-1ABE76A4FB15}" srcOrd="11" destOrd="0" presId="urn:microsoft.com/office/officeart/2005/8/layout/cycle2"/>
    <dgm:cxn modelId="{0685B31B-D229-0D40-AF14-4A9629C17A45}" type="presParOf" srcId="{79FFE652-78C7-B841-AD2B-1ABE76A4FB15}" destId="{A329619D-92E0-D34F-9903-0D000A996AC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34DF4-2AA3-F247-9C64-8CFEA06B65DE}">
      <dsp:nvSpPr>
        <dsp:cNvPr id="0" name=""/>
        <dsp:cNvSpPr/>
      </dsp:nvSpPr>
      <dsp:spPr>
        <a:xfrm>
          <a:off x="3529852" y="1311"/>
          <a:ext cx="1571339" cy="12727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Charter Roman" panose="02040503050506020203" pitchFamily="18" charset="0"/>
            </a:rPr>
            <a:t>1</a:t>
          </a:r>
          <a:br>
            <a:rPr lang="en-US" sz="1400" b="1" kern="1200" dirty="0">
              <a:solidFill>
                <a:schemeClr val="tx1"/>
              </a:solidFill>
              <a:latin typeface="Charter Roman" panose="02040503050506020203" pitchFamily="18" charset="0"/>
            </a:rPr>
          </a:br>
          <a:r>
            <a:rPr lang="en-US" sz="1400" b="1" kern="1200" dirty="0">
              <a:solidFill>
                <a:schemeClr val="tx1"/>
              </a:solidFill>
              <a:latin typeface="Charter Roman" panose="02040503050506020203" pitchFamily="18" charset="0"/>
            </a:rPr>
            <a:t>Unique Service Model</a:t>
          </a:r>
        </a:p>
      </dsp:txBody>
      <dsp:txXfrm>
        <a:off x="3759969" y="187700"/>
        <a:ext cx="1111105" cy="899963"/>
      </dsp:txXfrm>
    </dsp:sp>
    <dsp:sp modelId="{9B95FA75-41BB-6746-9007-1E9731870747}">
      <dsp:nvSpPr>
        <dsp:cNvPr id="0" name=""/>
        <dsp:cNvSpPr/>
      </dsp:nvSpPr>
      <dsp:spPr>
        <a:xfrm rot="1800000">
          <a:off x="5029095" y="907723"/>
          <a:ext cx="252307" cy="429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034165" y="974710"/>
        <a:ext cx="176615" cy="257730"/>
      </dsp:txXfrm>
    </dsp:sp>
    <dsp:sp modelId="{C8701F6C-CD1D-7A4A-AC9B-F2BF4FAD3C6C}">
      <dsp:nvSpPr>
        <dsp:cNvPr id="0" name=""/>
        <dsp:cNvSpPr/>
      </dsp:nvSpPr>
      <dsp:spPr>
        <a:xfrm>
          <a:off x="5248587" y="958176"/>
          <a:ext cx="1448545" cy="1272741"/>
        </a:xfrm>
        <a:prstGeom prst="ellips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  <a:latin typeface="Charter Roman" panose="02040503050506020203" pitchFamily="18" charset="0"/>
            </a:rPr>
            <a:t>2</a:t>
          </a:r>
          <a:br>
            <a:rPr lang="en-US" sz="1300" b="1" kern="1200" dirty="0">
              <a:solidFill>
                <a:schemeClr val="tx1"/>
              </a:solidFill>
              <a:latin typeface="Charter Roman" panose="02040503050506020203" pitchFamily="18" charset="0"/>
            </a:rPr>
          </a:br>
          <a:r>
            <a:rPr lang="en-US" sz="1300" b="1" kern="1200" dirty="0">
              <a:solidFill>
                <a:schemeClr val="tx1"/>
              </a:solidFill>
              <a:latin typeface="Charter Roman" panose="02040503050506020203" pitchFamily="18" charset="0"/>
            </a:rPr>
            <a:t>Maximize Admissions</a:t>
          </a:r>
        </a:p>
      </dsp:txBody>
      <dsp:txXfrm>
        <a:off x="5460722" y="1144565"/>
        <a:ext cx="1024275" cy="899963"/>
      </dsp:txXfrm>
    </dsp:sp>
    <dsp:sp modelId="{D9919E08-5A91-CF42-9DD8-EC547235DB70}">
      <dsp:nvSpPr>
        <dsp:cNvPr id="0" name=""/>
        <dsp:cNvSpPr/>
      </dsp:nvSpPr>
      <dsp:spPr>
        <a:xfrm rot="5400000">
          <a:off x="5802998" y="2327021"/>
          <a:ext cx="339723" cy="429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853957" y="2361973"/>
        <a:ext cx="237806" cy="257730"/>
      </dsp:txXfrm>
    </dsp:sp>
    <dsp:sp modelId="{7DCD309F-5D68-4147-893B-F5EADB951D1A}">
      <dsp:nvSpPr>
        <dsp:cNvPr id="0" name=""/>
        <dsp:cNvSpPr/>
      </dsp:nvSpPr>
      <dsp:spPr>
        <a:xfrm>
          <a:off x="5248587" y="2871906"/>
          <a:ext cx="1448545" cy="1272741"/>
        </a:xfrm>
        <a:prstGeom prst="ellips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  <a:latin typeface="Charter Roman" panose="02040503050506020203" pitchFamily="18" charset="0"/>
            </a:rPr>
            <a:t>3</a:t>
          </a:r>
          <a:br>
            <a:rPr lang="en-US" sz="1300" b="1" kern="1200">
              <a:solidFill>
                <a:schemeClr val="tx1"/>
              </a:solidFill>
              <a:latin typeface="Charter Roman" panose="02040503050506020203" pitchFamily="18" charset="0"/>
            </a:rPr>
          </a:br>
          <a:r>
            <a:rPr lang="en-US" sz="1300" b="1" kern="1200">
              <a:solidFill>
                <a:schemeClr val="tx1"/>
              </a:solidFill>
              <a:latin typeface="Charter Roman" panose="02040503050506020203" pitchFamily="18" charset="0"/>
            </a:rPr>
            <a:t>Academic Ops</a:t>
          </a:r>
          <a:endParaRPr lang="en-US" sz="1300" b="1" kern="1200" dirty="0">
            <a:solidFill>
              <a:schemeClr val="tx1"/>
            </a:solidFill>
            <a:latin typeface="Charter Roman" panose="02040503050506020203" pitchFamily="18" charset="0"/>
          </a:endParaRPr>
        </a:p>
      </dsp:txBody>
      <dsp:txXfrm>
        <a:off x="5460722" y="3058295"/>
        <a:ext cx="1024275" cy="899963"/>
      </dsp:txXfrm>
    </dsp:sp>
    <dsp:sp modelId="{82D3E659-F45C-5948-8646-B0EFB5BFDF29}">
      <dsp:nvSpPr>
        <dsp:cNvPr id="0" name=""/>
        <dsp:cNvSpPr/>
      </dsp:nvSpPr>
      <dsp:spPr>
        <a:xfrm rot="9000000">
          <a:off x="5014186" y="3768065"/>
          <a:ext cx="273411" cy="429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5090715" y="3833469"/>
        <a:ext cx="191388" cy="257730"/>
      </dsp:txXfrm>
    </dsp:sp>
    <dsp:sp modelId="{AA46D14E-BE4F-6141-A60B-F787D2460BC5}">
      <dsp:nvSpPr>
        <dsp:cNvPr id="0" name=""/>
        <dsp:cNvSpPr/>
      </dsp:nvSpPr>
      <dsp:spPr>
        <a:xfrm>
          <a:off x="3591249" y="3828771"/>
          <a:ext cx="1448545" cy="1272741"/>
        </a:xfrm>
        <a:prstGeom prst="ellips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  <a:latin typeface="Charter Roman" panose="02040503050506020203" pitchFamily="18" charset="0"/>
            </a:rPr>
            <a:t>4</a:t>
          </a:r>
          <a:br>
            <a:rPr lang="en-US" sz="1300" b="1" kern="1200">
              <a:solidFill>
                <a:schemeClr val="tx1"/>
              </a:solidFill>
              <a:latin typeface="Charter Roman" panose="02040503050506020203" pitchFamily="18" charset="0"/>
            </a:rPr>
          </a:br>
          <a:r>
            <a:rPr lang="en-US" sz="1300" b="1" kern="1200">
              <a:solidFill>
                <a:schemeClr val="tx1"/>
              </a:solidFill>
              <a:latin typeface="Charter Roman" panose="02040503050506020203" pitchFamily="18" charset="0"/>
            </a:rPr>
            <a:t>School Admin Ops</a:t>
          </a:r>
          <a:endParaRPr lang="en-US" sz="1300" b="1" kern="1200" dirty="0">
            <a:solidFill>
              <a:schemeClr val="tx1"/>
            </a:solidFill>
            <a:latin typeface="Charter Roman" panose="02040503050506020203" pitchFamily="18" charset="0"/>
          </a:endParaRPr>
        </a:p>
      </dsp:txBody>
      <dsp:txXfrm>
        <a:off x="3803384" y="4015160"/>
        <a:ext cx="1024275" cy="899963"/>
      </dsp:txXfrm>
    </dsp:sp>
    <dsp:sp modelId="{27D03305-7D36-424D-8DB9-97D04C9FBC79}">
      <dsp:nvSpPr>
        <dsp:cNvPr id="0" name=""/>
        <dsp:cNvSpPr/>
      </dsp:nvSpPr>
      <dsp:spPr>
        <a:xfrm rot="12600000">
          <a:off x="3356848" y="3775803"/>
          <a:ext cx="273411" cy="429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3433377" y="3882219"/>
        <a:ext cx="191388" cy="257730"/>
      </dsp:txXfrm>
    </dsp:sp>
    <dsp:sp modelId="{7EDEC537-7A91-B644-8A17-3C1B6861C534}">
      <dsp:nvSpPr>
        <dsp:cNvPr id="0" name=""/>
        <dsp:cNvSpPr/>
      </dsp:nvSpPr>
      <dsp:spPr>
        <a:xfrm>
          <a:off x="1933910" y="2871906"/>
          <a:ext cx="1448545" cy="1272741"/>
        </a:xfrm>
        <a:prstGeom prst="ellips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  <a:latin typeface="Charter Roman" panose="02040503050506020203" pitchFamily="18" charset="0"/>
            </a:rPr>
            <a:t>5</a:t>
          </a:r>
          <a:br>
            <a:rPr lang="en-US" sz="1300" b="1" kern="1200">
              <a:solidFill>
                <a:schemeClr val="tx1"/>
              </a:solidFill>
              <a:latin typeface="Charter Roman" panose="02040503050506020203" pitchFamily="18" charset="0"/>
            </a:rPr>
          </a:br>
          <a:r>
            <a:rPr lang="en-US" sz="1300" b="1" kern="1200">
              <a:solidFill>
                <a:schemeClr val="tx1"/>
              </a:solidFill>
              <a:latin typeface="Charter Roman" panose="02040503050506020203" pitchFamily="18" charset="0"/>
            </a:rPr>
            <a:t>Back Office Ops</a:t>
          </a:r>
          <a:endParaRPr lang="en-US" sz="1300" b="1" kern="1200" dirty="0">
            <a:solidFill>
              <a:schemeClr val="tx1"/>
            </a:solidFill>
            <a:latin typeface="Charter Roman" panose="02040503050506020203" pitchFamily="18" charset="0"/>
          </a:endParaRPr>
        </a:p>
      </dsp:txBody>
      <dsp:txXfrm>
        <a:off x="2146045" y="3058295"/>
        <a:ext cx="1024275" cy="899963"/>
      </dsp:txXfrm>
    </dsp:sp>
    <dsp:sp modelId="{40457959-C81C-3448-97A2-78206BF5B6C2}">
      <dsp:nvSpPr>
        <dsp:cNvPr id="0" name=""/>
        <dsp:cNvSpPr/>
      </dsp:nvSpPr>
      <dsp:spPr>
        <a:xfrm rot="16200000">
          <a:off x="2488321" y="2346251"/>
          <a:ext cx="339723" cy="429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539280" y="2483120"/>
        <a:ext cx="237806" cy="257730"/>
      </dsp:txXfrm>
    </dsp:sp>
    <dsp:sp modelId="{3088E99C-D5FA-BC4F-8571-E86ED57B7136}">
      <dsp:nvSpPr>
        <dsp:cNvPr id="0" name=""/>
        <dsp:cNvSpPr/>
      </dsp:nvSpPr>
      <dsp:spPr>
        <a:xfrm>
          <a:off x="1933910" y="958176"/>
          <a:ext cx="1448545" cy="1272741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  <a:latin typeface="Charter Roman" panose="02040503050506020203" pitchFamily="18" charset="0"/>
            </a:rPr>
            <a:t>6</a:t>
          </a:r>
          <a:br>
            <a:rPr lang="en-US" sz="1300" b="1" kern="1200">
              <a:solidFill>
                <a:schemeClr val="tx1"/>
              </a:solidFill>
              <a:latin typeface="Charter Roman" panose="02040503050506020203" pitchFamily="18" charset="0"/>
            </a:rPr>
          </a:br>
          <a:r>
            <a:rPr lang="en-US" sz="1300" b="1" kern="1200">
              <a:solidFill>
                <a:schemeClr val="tx1"/>
              </a:solidFill>
              <a:latin typeface="Charter Roman" panose="02040503050506020203" pitchFamily="18" charset="0"/>
            </a:rPr>
            <a:t>Cutting Edge Technology</a:t>
          </a:r>
          <a:endParaRPr lang="en-US" sz="1300" b="1" kern="1200" dirty="0">
            <a:solidFill>
              <a:schemeClr val="tx1"/>
            </a:solidFill>
            <a:latin typeface="Charter Roman" panose="02040503050506020203" pitchFamily="18" charset="0"/>
          </a:endParaRPr>
        </a:p>
      </dsp:txBody>
      <dsp:txXfrm>
        <a:off x="2146045" y="1144565"/>
        <a:ext cx="1024275" cy="899963"/>
      </dsp:txXfrm>
    </dsp:sp>
    <dsp:sp modelId="{79FFE652-78C7-B841-AD2B-1ABE76A4FB15}">
      <dsp:nvSpPr>
        <dsp:cNvPr id="0" name=""/>
        <dsp:cNvSpPr/>
      </dsp:nvSpPr>
      <dsp:spPr>
        <a:xfrm rot="19800000">
          <a:off x="3337272" y="914864"/>
          <a:ext cx="252307" cy="429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342342" y="1019697"/>
        <a:ext cx="176615" cy="257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06886-DFAA-8443-A65B-C3BC0D8CC784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8373D-B5C4-FB49-87B8-AA821474E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94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F150-155F-1B4B-BF8D-C12C1CAEA55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4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25F44-7062-CD49-AE4F-25634B9E8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597C5C-AC59-4046-90F5-0C1B732AC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108C1-FBB5-604B-9F78-636AFE26D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F579-0ABB-5848-9774-BA9A9155E458}" type="datetime1">
              <a:rPr lang="en-IN" smtClean="0"/>
              <a:t>28/12/22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E05C4-6FEF-7740-9D2F-54CE94003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9083C-0878-324A-A2B2-D744D5AD0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83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15B24-417D-EC4C-A683-1375308D3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1C5474-FE7D-0D4F-B05B-FEA73F8F5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46961-0F6E-144A-9387-D881303A8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EDF4-EBCC-534E-B425-8BD3BFBBDE18}" type="datetime1">
              <a:rPr lang="en-IN" smtClean="0"/>
              <a:t>28/12/22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ADEB4-37D0-824C-A40B-E5EAB618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4B4AE-4D77-1C4C-B34C-B6097A98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19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93A4F-756E-1340-8AD7-11BE936596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A4906-929D-C740-BE29-26C3BE96B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CC0BB-FEB4-934A-AEAA-3BF19D521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040B-35CF-2740-8006-5AE3656B8E1F}" type="datetime1">
              <a:rPr lang="en-IN" smtClean="0"/>
              <a:t>28/12/22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056F5-2015-2047-A725-51E5045D9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28D33-BFD5-4E42-B6F7-EDA373CD4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7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BC58-6CA0-BB49-B494-17C07FBAAC2F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t>28/12/22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prstClr val="black">
                    <a:tint val="75000"/>
                  </a:prstClr>
                </a:solidFill>
              </a:rPr>
              <a:t>www.schoolbellq.com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BC31D-B87F-497F-8278-22FE1F563FC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D2DC781-BE45-4F44-AB94-B11DD851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11" y="412236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54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F243-A300-424B-856F-410D7219B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20" y="97496"/>
            <a:ext cx="10515600" cy="894964"/>
          </a:xfrm>
        </p:spPr>
        <p:txBody>
          <a:bodyPr>
            <a:normAutofit/>
          </a:bodyPr>
          <a:lstStyle>
            <a:lvl1pPr>
              <a:defRPr sz="3600" b="1">
                <a:latin typeface="Charter Roman" panose="02040503050506020203" pitchFamily="18" charset="0"/>
              </a:defRPr>
            </a:lvl1pPr>
          </a:lstStyle>
          <a:p>
            <a:r>
              <a:rPr lang="en-US" dirty="0"/>
              <a:t>UNIQUE SERVICE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B59E2-E4E3-E34E-A95E-11E4A99A5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930E5-A387-3047-B778-0E00A38D0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6D5C6-4550-FE48-B871-3A7ED27FC4C5}" type="datetime1">
              <a:rPr lang="en-IN" smtClean="0"/>
              <a:t>28/12/22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39695-4110-1E47-B1C2-0948B533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14B7-0A90-8242-96E3-4A829309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9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5D06-EC71-1144-8562-3E67E1275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B53CE-EE3E-034B-9EF1-67BA177AC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C8CA6-D1D3-AE4B-AC5C-A9559093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D113-6B7F-0D42-B2F2-7CC6BD554396}" type="datetime1">
              <a:rPr lang="en-IN" smtClean="0"/>
              <a:t>28/12/22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71FA1-31D7-AE4A-8F26-C0C5A0F5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AD0FE-0051-024B-B62F-C65F1C03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7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D449-AE64-D44A-8FFE-7CBCBAAAA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85ED3-FB09-2B4F-B08A-46D2898E8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4EEC9-C320-7941-93A2-56406CA5C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ADF00-B7A5-B04F-AF3F-748FEC445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70270-84E8-9F44-99D3-A98C2F7E094F}" type="datetime1">
              <a:rPr lang="en-IN" smtClean="0"/>
              <a:t>28/12/22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FE831-DE35-114E-9FB6-5C856BD7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B7250-A729-4542-A5F6-371F7E72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5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CBF4A-0319-BD46-A2CB-A794914D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90C61-89BA-2248-AA3A-F6D345822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A5971-32D1-7841-93C7-B0F147B4A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3FD7A-15BF-184E-AC43-B160D4366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5417C6-79BE-2443-A560-41A4FFFFB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43B20C-ABEB-8642-8050-044026DF4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4945-7A7C-C64D-BB23-0CAB0F0D9740}" type="datetime1">
              <a:rPr lang="en-IN" smtClean="0"/>
              <a:t>28/12/22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442EE9-0FF8-2F47-8E1E-E0A5EFD4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BF0C00-79D9-8940-9A4C-42A0B1B94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6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F857A-A81D-E640-B536-EA15135F8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28D294-73A6-6447-B0E1-C899AEF1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E8F7-75CD-4346-8299-250D457D7295}" type="datetime1">
              <a:rPr lang="en-IN" smtClean="0"/>
              <a:t>28/12/22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754D9-BBC4-D343-84C1-A28EF5D8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E389B-D59A-264D-AB4E-8E95CE6A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8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020E4F-5BF8-8148-9D74-8D9EDD2A6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A1571-CFD3-3C45-AE09-D7C33BBCAB54}" type="datetime1">
              <a:rPr lang="en-IN" smtClean="0"/>
              <a:t>28/12/22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81F3FC-57D6-4943-9766-47FC457FD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BA3B6-10D4-B946-BF28-1E1F6FC6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FF6C61F-86B2-DD40-87C2-013204384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068" y="108647"/>
            <a:ext cx="6744630" cy="660787"/>
          </a:xfrm>
        </p:spPr>
        <p:txBody>
          <a:bodyPr>
            <a:normAutofit/>
          </a:bodyPr>
          <a:lstStyle>
            <a:lvl1pPr>
              <a:defRPr sz="2800">
                <a:latin typeface="Charter Roman" panose="02040503050506020203" pitchFamily="18" charset="0"/>
              </a:defRPr>
            </a:lvl1pPr>
          </a:lstStyle>
          <a:p>
            <a:r>
              <a:rPr lang="en-US" dirty="0"/>
              <a:t>UNIQUE SERIVE MODEL</a:t>
            </a:r>
          </a:p>
        </p:txBody>
      </p:sp>
    </p:spTree>
    <p:extLst>
      <p:ext uri="{BB962C8B-B14F-4D97-AF65-F5344CB8AC3E}">
        <p14:creationId xmlns:p14="http://schemas.microsoft.com/office/powerpoint/2010/main" val="368027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A6A6-74CF-A74E-A004-53B237FE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1D7AD-DEAE-1441-BE08-6F0E19439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87D17-C105-124F-A778-AFB54E9C7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804E-D274-BB46-ACA4-F63AFC68B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DED16-B84A-0243-B73E-85F5903BB80A}" type="datetime1">
              <a:rPr lang="en-IN" smtClean="0"/>
              <a:t>28/12/22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DA452-DF86-F84A-B129-2D16E99B0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90EF1-6862-8B41-B33A-054EE10D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1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4C0EA-C3B6-FC4B-B327-50231CFA2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97BFAC-24BA-1F42-AFF6-03C736940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1E04B3-A7F2-2445-AA9A-3CE05BF0E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893CF-B10C-D643-BDAD-17D73BBD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7930-B38C-6542-872F-39E57A8BC1FB}" type="datetime1">
              <a:rPr lang="en-IN" smtClean="0"/>
              <a:t>28/12/22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3133F-A142-AA4D-BC2E-D03576B0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E0917-CF83-C94A-8611-84C30FD2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63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20E20-AD8F-DA4B-86E5-E7BD95A29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01A8E-6E08-6A49-BFF1-73C72B21F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9A472-78DD-5848-B0C5-43179115E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74005-6CF8-BC43-96B7-8185D6B6046A}" type="datetime1">
              <a:rPr lang="en-IN" smtClean="0"/>
              <a:t>28/12/22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1B4A0-9F2F-5646-985C-B89BE55D9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Charter Roman" panose="02040503050506020203" pitchFamily="18" charset="0"/>
              </a:defRPr>
            </a:lvl1pPr>
          </a:lstStyle>
          <a:p>
            <a:r>
              <a:rPr lang="en-US" dirty="0" err="1"/>
              <a:t>www.schoolbellq.com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B4C6B-489C-EA4C-A816-31FCE704B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2E73B-1FFD-284F-A89D-1A524A9809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8C9CF4-1784-5B49-AAC0-136E1F7FD40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221720" y="22860"/>
            <a:ext cx="947420" cy="94249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DA2BF7-6D2F-FA41-8AAB-B6ED299143B5}"/>
              </a:ext>
            </a:extLst>
          </p:cNvPr>
          <p:cNvCxnSpPr/>
          <p:nvPr userDrawn="1"/>
        </p:nvCxnSpPr>
        <p:spPr>
          <a:xfrm>
            <a:off x="1" y="0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B21E4C-7ECE-1243-8854-8DF8784D5BB8}"/>
              </a:ext>
            </a:extLst>
          </p:cNvPr>
          <p:cNvCxnSpPr/>
          <p:nvPr userDrawn="1"/>
        </p:nvCxnSpPr>
        <p:spPr>
          <a:xfrm>
            <a:off x="12192000" y="0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3E8C45-9C48-AB4A-A5CF-2B32E19B7B7E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858000"/>
            <a:ext cx="12192001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81466A-A085-C34D-92F0-EC0DA64EAF6C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15240"/>
            <a:ext cx="12192001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26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211" y="1915442"/>
            <a:ext cx="3056681" cy="3056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552" y="299301"/>
            <a:ext cx="9144000" cy="742637"/>
          </a:xfrm>
          <a:solidFill>
            <a:srgbClr val="002060"/>
          </a:solidFill>
          <a:effectLst>
            <a:softEdge rad="0"/>
          </a:effectLst>
        </p:spPr>
        <p:txBody>
          <a:bodyPr>
            <a:normAutofit fontScale="90000"/>
          </a:bodyPr>
          <a:lstStyle/>
          <a:p>
            <a:pPr algn="ctr"/>
            <a:r>
              <a:rPr lang="en-IN" sz="5400" b="1" dirty="0">
                <a:solidFill>
                  <a:schemeClr val="bg1"/>
                </a:solidFill>
                <a:latin typeface="Charter Roman" panose="02040503050506020203" pitchFamily="18" charset="0"/>
              </a:rPr>
              <a:t>SchoolBellQ</a:t>
            </a:r>
            <a:r>
              <a:rPr lang="en-IN" b="1" dirty="0">
                <a:solidFill>
                  <a:schemeClr val="bg1"/>
                </a:solidFill>
                <a:latin typeface="Charter Roman" panose="02040503050506020203" pitchFamily="18" charset="0"/>
              </a:rPr>
              <a:t>* </a:t>
            </a:r>
            <a:r>
              <a:rPr lang="en-IN" sz="5400" b="1" dirty="0">
                <a:solidFill>
                  <a:schemeClr val="bg1"/>
                </a:solidFill>
                <a:latin typeface="Charter Roman" panose="02040503050506020203" pitchFamily="18" charset="0"/>
              </a:rPr>
              <a:t>Services</a:t>
            </a:r>
            <a:endParaRPr lang="en-IN" sz="5400" b="1" i="1" dirty="0">
              <a:solidFill>
                <a:schemeClr val="bg1"/>
              </a:solidFill>
              <a:latin typeface="Charter Roman" panose="02040503050506020203" pitchFamily="18" charset="0"/>
            </a:endParaRPr>
          </a:p>
        </p:txBody>
      </p:sp>
      <p:sp>
        <p:nvSpPr>
          <p:cNvPr id="4" name="AutoShape 2" descr="blob:https://web.whatsapp.com/f8a5fb35-c95d-4760-a203-c58f377e9c2d"/>
          <p:cNvSpPr>
            <a:spLocks noChangeAspect="1" noChangeArrowheads="1"/>
          </p:cNvSpPr>
          <p:nvPr/>
        </p:nvSpPr>
        <p:spPr bwMode="auto">
          <a:xfrm>
            <a:off x="-581417" y="-150471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  <a:latin typeface="Charter Roman" panose="02040503050506020203" pitchFamily="18" charset="0"/>
            </a:endParaRPr>
          </a:p>
        </p:txBody>
      </p:sp>
      <p:sp>
        <p:nvSpPr>
          <p:cNvPr id="6" name="AutoShape 6" descr="blob:https://web.whatsapp.com/f8a5fb35-c95d-4760-a203-c58f377e9c2d"/>
          <p:cNvSpPr>
            <a:spLocks noChangeAspect="1" noChangeArrowheads="1"/>
          </p:cNvSpPr>
          <p:nvPr/>
        </p:nvSpPr>
        <p:spPr bwMode="auto">
          <a:xfrm>
            <a:off x="4015000" y="3842891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  <a:latin typeface="Charter Roman" panose="02040503050506020203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9E52CE0-3C5B-D242-8509-5940161132CA}"/>
              </a:ext>
            </a:extLst>
          </p:cNvPr>
          <p:cNvSpPr/>
          <p:nvPr/>
        </p:nvSpPr>
        <p:spPr>
          <a:xfrm>
            <a:off x="1717876" y="5845627"/>
            <a:ext cx="8617352" cy="532015"/>
          </a:xfrm>
          <a:prstGeom prst="roundRect">
            <a:avLst/>
          </a:prstGeom>
          <a:solidFill>
            <a:srgbClr val="226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harter Roman" panose="02040503050506020203" pitchFamily="18" charset="0"/>
              </a:rPr>
              <a:t>        Your one stop solution for Complete School Automation Services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05F2742-CEF1-A64E-B698-972C06BA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1152" y="6377642"/>
            <a:ext cx="2743200" cy="365125"/>
          </a:xfrm>
        </p:spPr>
        <p:txBody>
          <a:bodyPr/>
          <a:lstStyle/>
          <a:p>
            <a:fld id="{215BC31D-B87F-497F-8278-22FE1F563FCD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harter Roman" panose="02040503050506020203" pitchFamily="18" charset="0"/>
              </a:rPr>
              <a:pPr/>
              <a:t>1</a:t>
            </a:fld>
            <a:endParaRPr lang="en-IN" dirty="0">
              <a:solidFill>
                <a:prstClr val="black">
                  <a:tint val="75000"/>
                </a:prstClr>
              </a:solidFill>
              <a:latin typeface="Charter Roman" panose="02040503050506020203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DEB11-E768-1341-9E0D-103FE90AB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9152" y="6377642"/>
            <a:ext cx="4114800" cy="365125"/>
          </a:xfrm>
        </p:spPr>
        <p:txBody>
          <a:bodyPr/>
          <a:lstStyle/>
          <a:p>
            <a:r>
              <a:rPr lang="en-IN" sz="1800" b="1" dirty="0" err="1">
                <a:solidFill>
                  <a:prstClr val="black">
                    <a:tint val="75000"/>
                  </a:prstClr>
                </a:solidFill>
                <a:latin typeface="Charter Roman" panose="02040503050506020203" pitchFamily="18" charset="0"/>
              </a:rPr>
              <a:t>www.schoolbellq.com</a:t>
            </a:r>
            <a:endParaRPr lang="en-IN" sz="1800" b="1" dirty="0">
              <a:solidFill>
                <a:prstClr val="black">
                  <a:tint val="75000"/>
                </a:prstClr>
              </a:solidFill>
              <a:latin typeface="Charter Roman" panose="020405030505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49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F11ECD-55A3-DE43-8C66-AA1026F23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www.schoolbellq.com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8453E4-05E6-ED46-A517-A8F56B65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10</a:t>
            </a:fld>
            <a:endParaRPr lang="en-US"/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0314B1C3-B2DA-A340-908A-BE94D119C9A3}"/>
              </a:ext>
            </a:extLst>
          </p:cNvPr>
          <p:cNvSpPr/>
          <p:nvPr/>
        </p:nvSpPr>
        <p:spPr>
          <a:xfrm rot="2364690" flipH="1">
            <a:off x="3558392" y="1309932"/>
            <a:ext cx="5081304" cy="5081298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51690F6F-D135-DF45-909B-C67FCF32005F}"/>
              </a:ext>
            </a:extLst>
          </p:cNvPr>
          <p:cNvSpPr/>
          <p:nvPr/>
        </p:nvSpPr>
        <p:spPr>
          <a:xfrm rot="19235310">
            <a:off x="3538134" y="1349497"/>
            <a:ext cx="5121824" cy="5051170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956571D1-E4D9-9A46-B917-3CACF9C4CD85}"/>
              </a:ext>
            </a:extLst>
          </p:cNvPr>
          <p:cNvSpPr/>
          <p:nvPr/>
        </p:nvSpPr>
        <p:spPr>
          <a:xfrm rot="6037468" flipH="1">
            <a:off x="3558395" y="1309929"/>
            <a:ext cx="5081300" cy="5081304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A6C9B9D7-EBDA-AD46-A75E-359C1F76468A}"/>
              </a:ext>
            </a:extLst>
          </p:cNvPr>
          <p:cNvSpPr/>
          <p:nvPr/>
        </p:nvSpPr>
        <p:spPr>
          <a:xfrm rot="15562532">
            <a:off x="3564487" y="1309929"/>
            <a:ext cx="5081300" cy="5081304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A29C8B-19F7-6048-9C1D-7D6D167B34DF}"/>
              </a:ext>
            </a:extLst>
          </p:cNvPr>
          <p:cNvSpPr txBox="1"/>
          <p:nvPr/>
        </p:nvSpPr>
        <p:spPr>
          <a:xfrm>
            <a:off x="8627206" y="4259120"/>
            <a:ext cx="3476351" cy="216999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IN" sz="1600" b="1" dirty="0">
                <a:latin typeface="Charter Roman" panose="02040503050506020203" pitchFamily="18" charset="0"/>
              </a:rPr>
              <a:t>Communication &amp; Notification</a:t>
            </a:r>
            <a:br>
              <a:rPr lang="en-US" sz="1050" dirty="0">
                <a:solidFill>
                  <a:schemeClr val="tx2"/>
                </a:solidFill>
                <a:latin typeface="Charter Roman" panose="02040503050506020203" pitchFamily="18" charset="0"/>
                <a:ea typeface="Open Sans" charset="0"/>
                <a:cs typeface="Open Sans" charset="0"/>
              </a:rPr>
            </a:br>
            <a:endParaRPr lang="en-US" sz="1050" dirty="0">
              <a:solidFill>
                <a:srgbClr val="002060"/>
              </a:solidFill>
              <a:latin typeface="Charter Roman" panose="02040503050506020203" pitchFamily="18" charset="0"/>
              <a:ea typeface="Open Sans" charset="0"/>
              <a:cs typeface="Open Sans" charset="0"/>
            </a:endParaRP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Auto-generated notifications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Customized Notifications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Notification Categories (Regular/ Important/ Extreme Urgent)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Single Click Trigger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Different Notification Channels</a:t>
            </a:r>
            <a:endParaRPr lang="en-IN" sz="1100" b="1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Delivery Report available to admins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TRAI Approved DLT Templates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A73E75-7044-0B4D-B3D2-5F4BB4DB2000}"/>
              </a:ext>
            </a:extLst>
          </p:cNvPr>
          <p:cNvSpPr txBox="1"/>
          <p:nvPr/>
        </p:nvSpPr>
        <p:spPr>
          <a:xfrm>
            <a:off x="104721" y="4620708"/>
            <a:ext cx="3349564" cy="2195391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IN" sz="1600" b="1" dirty="0">
                <a:latin typeface="Charter Roman" panose="02040503050506020203" pitchFamily="18" charset="0"/>
              </a:rPr>
              <a:t>Book Store / Utility Management</a:t>
            </a:r>
            <a:endParaRPr lang="en-IN" sz="1600" dirty="0">
              <a:latin typeface="Charter Roman" panose="02040503050506020203" pitchFamily="18" charset="0"/>
            </a:endParaRP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IN" sz="1200" dirty="0">
              <a:latin typeface="Charter Roman" panose="02040503050506020203" pitchFamily="18" charset="0"/>
            </a:endParaRP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Facilitates The Selling Of School Materials Online To The Parents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Multiple Relevant Books &amp; Stationery Sets With Various Subject Combinations For Each Class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Defining Composition Of Packages And Mapping To Classes.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Offered For Sale To Parents Online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9E7405-B527-F441-B136-A9D6B75FED98}"/>
              </a:ext>
            </a:extLst>
          </p:cNvPr>
          <p:cNvSpPr txBox="1"/>
          <p:nvPr/>
        </p:nvSpPr>
        <p:spPr>
          <a:xfrm>
            <a:off x="96828" y="994792"/>
            <a:ext cx="3357452" cy="3549608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b="1" dirty="0"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Chairman’s Dashboard </a:t>
            </a:r>
          </a:p>
          <a:p>
            <a:pPr>
              <a:spcAft>
                <a:spcPts val="1200"/>
              </a:spcAft>
            </a:pPr>
            <a:r>
              <a:rPr lang="en-US" sz="1000" b="1" dirty="0"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000" dirty="0">
                <a:latin typeface="Cambria" pitchFamily="18" charset="0"/>
                <a:ea typeface="Cambria" pitchFamily="18" charset="0"/>
              </a:rPr>
              <a:t>A treasure trove of information available at a click with rich insights on topics ranging from Finance to Operations; From HR to Academics</a:t>
            </a:r>
            <a:r>
              <a:rPr lang="mr-IN" sz="1000" dirty="0">
                <a:latin typeface="Cambria" pitchFamily="18" charset="0"/>
                <a:ea typeface="Cambria" pitchFamily="18" charset="0"/>
                <a:cs typeface="Mangal" charset="0"/>
              </a:rPr>
              <a:t>…</a:t>
            </a:r>
            <a:r>
              <a:rPr lang="en-US" sz="1000" dirty="0">
                <a:latin typeface="Cambria" pitchFamily="18" charset="0"/>
                <a:ea typeface="Cambria" pitchFamily="18" charset="0"/>
              </a:rPr>
              <a:t> all at glance</a:t>
            </a:r>
            <a:r>
              <a:rPr lang="en-US" sz="1000" b="1" dirty="0"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Student Count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Summary Of Daily Class Activities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Teacher's On Leave, Upcoming Exams &amp; ECA Activity &amp; Daily Student Attendance %</a:t>
            </a:r>
            <a:endParaRPr lang="en-IN" sz="1200" dirty="0">
              <a:solidFill>
                <a:srgbClr val="002060"/>
              </a:solidFill>
              <a:latin typeface="Charter Roman" panose="020405030505060202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Quick Access To Notices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Daily Performance Parameters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Fee Summary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Fee Defaulter Summary For All Quarters/Months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Quick Links To Key MIS Reports That Can Be Customized</a:t>
            </a:r>
            <a:endParaRPr lang="en-IN" sz="1100" b="1" dirty="0">
              <a:solidFill>
                <a:srgbClr val="002060"/>
              </a:solidFill>
              <a:latin typeface="Charter Roman" panose="020405030505060202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DFC385-5063-E547-8782-A5DAB8371156}"/>
              </a:ext>
            </a:extLst>
          </p:cNvPr>
          <p:cNvSpPr txBox="1"/>
          <p:nvPr/>
        </p:nvSpPr>
        <p:spPr>
          <a:xfrm>
            <a:off x="8599782" y="680447"/>
            <a:ext cx="3493589" cy="3592697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en-IN" sz="1600" b="1" dirty="0">
                <a:latin typeface="Charter Roman" panose="02040503050506020203" pitchFamily="18" charset="0"/>
              </a:rPr>
              <a:t>Student Management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Personal Details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School-related/Academic Info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Update Profile Links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Individual Parent Communication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Manage Student Status &amp; Anecdotes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Generate Documents (TC/Bonafide/Character Certificates)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Editing student list according to class and section 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Updating student request list 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Uploading student profile and parent profile 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Loading students to database manually and by using excel sheets 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Sending Welcome email with credentials 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Anecdotes (Teacher's observation on day-to-day basis) </a:t>
            </a:r>
          </a:p>
        </p:txBody>
      </p:sp>
      <p:sp>
        <p:nvSpPr>
          <p:cNvPr id="21" name="Block Arc 20">
            <a:extLst>
              <a:ext uri="{FF2B5EF4-FFF2-40B4-BE49-F238E27FC236}">
                <a16:creationId xmlns:a16="http://schemas.microsoft.com/office/drawing/2014/main" id="{F7F92F56-7F90-F14A-A926-5839F1BEAD2F}"/>
              </a:ext>
            </a:extLst>
          </p:cNvPr>
          <p:cNvSpPr/>
          <p:nvPr/>
        </p:nvSpPr>
        <p:spPr>
          <a:xfrm rot="2364690" flipH="1">
            <a:off x="3911599" y="1669228"/>
            <a:ext cx="4362711" cy="4362707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Block Arc 21">
            <a:extLst>
              <a:ext uri="{FF2B5EF4-FFF2-40B4-BE49-F238E27FC236}">
                <a16:creationId xmlns:a16="http://schemas.microsoft.com/office/drawing/2014/main" id="{F3EA8F39-C39A-1B49-B81F-1F0BBF0DAA68}"/>
              </a:ext>
            </a:extLst>
          </p:cNvPr>
          <p:cNvSpPr/>
          <p:nvPr/>
        </p:nvSpPr>
        <p:spPr>
          <a:xfrm rot="19235310">
            <a:off x="3917689" y="1669228"/>
            <a:ext cx="4362711" cy="4362707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4CD55CA5-AEA4-5B4A-93D2-1CC6729F7F70}"/>
              </a:ext>
            </a:extLst>
          </p:cNvPr>
          <p:cNvSpPr/>
          <p:nvPr/>
        </p:nvSpPr>
        <p:spPr>
          <a:xfrm rot="6037468" flipH="1">
            <a:off x="3911602" y="1669227"/>
            <a:ext cx="4362707" cy="4362711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Block Arc 23">
            <a:extLst>
              <a:ext uri="{FF2B5EF4-FFF2-40B4-BE49-F238E27FC236}">
                <a16:creationId xmlns:a16="http://schemas.microsoft.com/office/drawing/2014/main" id="{FA350364-13B8-0E49-B14C-5B1DA681FF63}"/>
              </a:ext>
            </a:extLst>
          </p:cNvPr>
          <p:cNvSpPr/>
          <p:nvPr/>
        </p:nvSpPr>
        <p:spPr>
          <a:xfrm rot="15562532">
            <a:off x="3917693" y="1669227"/>
            <a:ext cx="4362707" cy="4362711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C46BFD4-BA0E-E444-B0E1-947A04B5C29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208692" y="3939716"/>
            <a:ext cx="504408" cy="507632"/>
          </a:xfrm>
          <a:custGeom>
            <a:avLst/>
            <a:gdLst>
              <a:gd name="T0" fmla="*/ 326 w 326"/>
              <a:gd name="T1" fmla="*/ 108 h 328"/>
              <a:gd name="T2" fmla="*/ 219 w 326"/>
              <a:gd name="T3" fmla="*/ 0 h 328"/>
              <a:gd name="T4" fmla="*/ 31 w 326"/>
              <a:gd name="T5" fmla="*/ 188 h 328"/>
              <a:gd name="T6" fmla="*/ 0 w 326"/>
              <a:gd name="T7" fmla="*/ 328 h 328"/>
              <a:gd name="T8" fmla="*/ 139 w 326"/>
              <a:gd name="T9" fmla="*/ 295 h 328"/>
              <a:gd name="T10" fmla="*/ 326 w 326"/>
              <a:gd name="T11" fmla="*/ 108 h 328"/>
              <a:gd name="T12" fmla="*/ 129 w 326"/>
              <a:gd name="T13" fmla="*/ 275 h 328"/>
              <a:gd name="T14" fmla="*/ 112 w 326"/>
              <a:gd name="T15" fmla="*/ 258 h 328"/>
              <a:gd name="T16" fmla="*/ 280 w 326"/>
              <a:gd name="T17" fmla="*/ 91 h 328"/>
              <a:gd name="T18" fmla="*/ 297 w 326"/>
              <a:gd name="T19" fmla="*/ 108 h 328"/>
              <a:gd name="T20" fmla="*/ 129 w 326"/>
              <a:gd name="T21" fmla="*/ 275 h 328"/>
              <a:gd name="T22" fmla="*/ 67 w 326"/>
              <a:gd name="T23" fmla="*/ 290 h 328"/>
              <a:gd name="T24" fmla="*/ 37 w 326"/>
              <a:gd name="T25" fmla="*/ 260 h 328"/>
              <a:gd name="T26" fmla="*/ 48 w 326"/>
              <a:gd name="T27" fmla="*/ 208 h 328"/>
              <a:gd name="T28" fmla="*/ 66 w 326"/>
              <a:gd name="T29" fmla="*/ 226 h 328"/>
              <a:gd name="T30" fmla="*/ 66 w 326"/>
              <a:gd name="T31" fmla="*/ 226 h 328"/>
              <a:gd name="T32" fmla="*/ 105 w 326"/>
              <a:gd name="T33" fmla="*/ 265 h 328"/>
              <a:gd name="T34" fmla="*/ 105 w 326"/>
              <a:gd name="T35" fmla="*/ 265 h 328"/>
              <a:gd name="T36" fmla="*/ 119 w 326"/>
              <a:gd name="T37" fmla="*/ 278 h 328"/>
              <a:gd name="T38" fmla="*/ 67 w 326"/>
              <a:gd name="T39" fmla="*/ 290 h 328"/>
              <a:gd name="T40" fmla="*/ 272 w 326"/>
              <a:gd name="T41" fmla="*/ 83 h 328"/>
              <a:gd name="T42" fmla="*/ 105 w 326"/>
              <a:gd name="T43" fmla="*/ 250 h 328"/>
              <a:gd name="T44" fmla="*/ 80 w 326"/>
              <a:gd name="T45" fmla="*/ 226 h 328"/>
              <a:gd name="T46" fmla="*/ 248 w 326"/>
              <a:gd name="T47" fmla="*/ 59 h 328"/>
              <a:gd name="T48" fmla="*/ 272 w 326"/>
              <a:gd name="T49" fmla="*/ 83 h 328"/>
              <a:gd name="T50" fmla="*/ 219 w 326"/>
              <a:gd name="T51" fmla="*/ 30 h 328"/>
              <a:gd name="T52" fmla="*/ 240 w 326"/>
              <a:gd name="T53" fmla="*/ 51 h 328"/>
              <a:gd name="T54" fmla="*/ 73 w 326"/>
              <a:gd name="T55" fmla="*/ 218 h 328"/>
              <a:gd name="T56" fmla="*/ 52 w 326"/>
              <a:gd name="T57" fmla="*/ 197 h 328"/>
              <a:gd name="T58" fmla="*/ 219 w 326"/>
              <a:gd name="T59" fmla="*/ 3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26" h="328">
                <a:moveTo>
                  <a:pt x="326" y="108"/>
                </a:moveTo>
                <a:lnTo>
                  <a:pt x="219" y="0"/>
                </a:lnTo>
                <a:lnTo>
                  <a:pt x="31" y="188"/>
                </a:lnTo>
                <a:lnTo>
                  <a:pt x="0" y="328"/>
                </a:lnTo>
                <a:lnTo>
                  <a:pt x="139" y="295"/>
                </a:lnTo>
                <a:lnTo>
                  <a:pt x="326" y="108"/>
                </a:lnTo>
                <a:close/>
                <a:moveTo>
                  <a:pt x="129" y="275"/>
                </a:moveTo>
                <a:lnTo>
                  <a:pt x="112" y="258"/>
                </a:lnTo>
                <a:lnTo>
                  <a:pt x="280" y="91"/>
                </a:lnTo>
                <a:lnTo>
                  <a:pt x="297" y="108"/>
                </a:lnTo>
                <a:lnTo>
                  <a:pt x="129" y="275"/>
                </a:lnTo>
                <a:close/>
                <a:moveTo>
                  <a:pt x="67" y="290"/>
                </a:moveTo>
                <a:lnTo>
                  <a:pt x="37" y="260"/>
                </a:lnTo>
                <a:lnTo>
                  <a:pt x="48" y="208"/>
                </a:lnTo>
                <a:lnTo>
                  <a:pt x="66" y="226"/>
                </a:lnTo>
                <a:lnTo>
                  <a:pt x="66" y="226"/>
                </a:lnTo>
                <a:lnTo>
                  <a:pt x="105" y="265"/>
                </a:lnTo>
                <a:lnTo>
                  <a:pt x="105" y="265"/>
                </a:lnTo>
                <a:lnTo>
                  <a:pt x="119" y="278"/>
                </a:lnTo>
                <a:lnTo>
                  <a:pt x="67" y="290"/>
                </a:lnTo>
                <a:close/>
                <a:moveTo>
                  <a:pt x="272" y="83"/>
                </a:moveTo>
                <a:lnTo>
                  <a:pt x="105" y="250"/>
                </a:lnTo>
                <a:lnTo>
                  <a:pt x="80" y="226"/>
                </a:lnTo>
                <a:lnTo>
                  <a:pt x="248" y="59"/>
                </a:lnTo>
                <a:lnTo>
                  <a:pt x="272" y="83"/>
                </a:lnTo>
                <a:close/>
                <a:moveTo>
                  <a:pt x="219" y="30"/>
                </a:moveTo>
                <a:lnTo>
                  <a:pt x="240" y="51"/>
                </a:lnTo>
                <a:lnTo>
                  <a:pt x="73" y="218"/>
                </a:lnTo>
                <a:lnTo>
                  <a:pt x="52" y="197"/>
                </a:lnTo>
                <a:lnTo>
                  <a:pt x="219" y="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40" dirty="0">
              <a:solidFill>
                <a:schemeClr val="bg1"/>
              </a:solidFill>
              <a:latin typeface="Lato Ligh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12D1F9-519F-E244-9A2B-8A82DB20DF63}"/>
              </a:ext>
            </a:extLst>
          </p:cNvPr>
          <p:cNvGrpSpPr>
            <a:grpSpLocks noChangeAspect="1"/>
          </p:cNvGrpSpPr>
          <p:nvPr/>
        </p:nvGrpSpPr>
        <p:grpSpPr>
          <a:xfrm rot="2700000">
            <a:off x="6792836" y="2129249"/>
            <a:ext cx="331140" cy="576916"/>
            <a:chOff x="4732338" y="4783138"/>
            <a:chExt cx="703263" cy="1225550"/>
          </a:xfrm>
          <a:solidFill>
            <a:schemeClr val="bg1"/>
          </a:solidFill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789156D-B185-944F-ABAA-E2378F60C2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2338" y="4783138"/>
              <a:ext cx="703263" cy="1173163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63DE337-99DC-F241-BF6D-25E3F02750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0938" y="5127626"/>
              <a:ext cx="244475" cy="241300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2B07350-6478-8841-9443-3FB46B6A26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3638" y="5649913"/>
              <a:ext cx="225425" cy="358775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FFCC5A6-1DBD-354A-ADEF-28C7AF543E9D}"/>
              </a:ext>
            </a:extLst>
          </p:cNvPr>
          <p:cNvGrpSpPr>
            <a:grpSpLocks noChangeAspect="1"/>
          </p:cNvGrpSpPr>
          <p:nvPr/>
        </p:nvGrpSpPr>
        <p:grpSpPr>
          <a:xfrm>
            <a:off x="7566952" y="3903471"/>
            <a:ext cx="363499" cy="580124"/>
            <a:chOff x="6513513" y="557213"/>
            <a:chExt cx="471488" cy="752475"/>
          </a:xfrm>
          <a:solidFill>
            <a:schemeClr val="bg1"/>
          </a:solidFill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B04C707-F425-6142-BBD8-AC2397BD57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3513" y="557213"/>
              <a:ext cx="471488" cy="752475"/>
            </a:xfrm>
            <a:custGeom>
              <a:avLst/>
              <a:gdLst>
                <a:gd name="T0" fmla="*/ 80 w 160"/>
                <a:gd name="T1" fmla="*/ 0 h 256"/>
                <a:gd name="T2" fmla="*/ 11 w 160"/>
                <a:gd name="T3" fmla="*/ 120 h 256"/>
                <a:gd name="T4" fmla="*/ 42 w 160"/>
                <a:gd name="T5" fmla="*/ 179 h 256"/>
                <a:gd name="T6" fmla="*/ 49 w 160"/>
                <a:gd name="T7" fmla="*/ 187 h 256"/>
                <a:gd name="T8" fmla="*/ 48 w 160"/>
                <a:gd name="T9" fmla="*/ 208 h 256"/>
                <a:gd name="T10" fmla="*/ 52 w 160"/>
                <a:gd name="T11" fmla="*/ 231 h 256"/>
                <a:gd name="T12" fmla="*/ 108 w 160"/>
                <a:gd name="T13" fmla="*/ 231 h 256"/>
                <a:gd name="T14" fmla="*/ 112 w 160"/>
                <a:gd name="T15" fmla="*/ 208 h 256"/>
                <a:gd name="T16" fmla="*/ 110 w 160"/>
                <a:gd name="T17" fmla="*/ 187 h 256"/>
                <a:gd name="T18" fmla="*/ 118 w 160"/>
                <a:gd name="T19" fmla="*/ 179 h 256"/>
                <a:gd name="T20" fmla="*/ 149 w 160"/>
                <a:gd name="T21" fmla="*/ 120 h 256"/>
                <a:gd name="T22" fmla="*/ 80 w 160"/>
                <a:gd name="T23" fmla="*/ 248 h 256"/>
                <a:gd name="T24" fmla="*/ 99 w 160"/>
                <a:gd name="T25" fmla="*/ 232 h 256"/>
                <a:gd name="T26" fmla="*/ 108 w 160"/>
                <a:gd name="T27" fmla="*/ 218 h 256"/>
                <a:gd name="T28" fmla="*/ 58 w 160"/>
                <a:gd name="T29" fmla="*/ 224 h 256"/>
                <a:gd name="T30" fmla="*/ 58 w 160"/>
                <a:gd name="T31" fmla="*/ 212 h 256"/>
                <a:gd name="T32" fmla="*/ 108 w 160"/>
                <a:gd name="T33" fmla="*/ 218 h 256"/>
                <a:gd name="T34" fmla="*/ 108 w 160"/>
                <a:gd name="T35" fmla="*/ 198 h 256"/>
                <a:gd name="T36" fmla="*/ 58 w 160"/>
                <a:gd name="T37" fmla="*/ 204 h 256"/>
                <a:gd name="T38" fmla="*/ 58 w 160"/>
                <a:gd name="T39" fmla="*/ 192 h 256"/>
                <a:gd name="T40" fmla="*/ 96 w 160"/>
                <a:gd name="T41" fmla="*/ 192 h 256"/>
                <a:gd name="T42" fmla="*/ 135 w 160"/>
                <a:gd name="T43" fmla="*/ 112 h 256"/>
                <a:gd name="T44" fmla="*/ 104 w 160"/>
                <a:gd name="T45" fmla="*/ 170 h 256"/>
                <a:gd name="T46" fmla="*/ 96 w 160"/>
                <a:gd name="T47" fmla="*/ 176 h 256"/>
                <a:gd name="T48" fmla="*/ 96 w 160"/>
                <a:gd name="T49" fmla="*/ 124 h 256"/>
                <a:gd name="T50" fmla="*/ 88 w 160"/>
                <a:gd name="T51" fmla="*/ 176 h 256"/>
                <a:gd name="T52" fmla="*/ 68 w 160"/>
                <a:gd name="T53" fmla="*/ 128 h 256"/>
                <a:gd name="T54" fmla="*/ 60 w 160"/>
                <a:gd name="T55" fmla="*/ 129 h 256"/>
                <a:gd name="T56" fmla="*/ 57 w 160"/>
                <a:gd name="T57" fmla="*/ 172 h 256"/>
                <a:gd name="T58" fmla="*/ 26 w 160"/>
                <a:gd name="T59" fmla="*/ 114 h 256"/>
                <a:gd name="T60" fmla="*/ 16 w 160"/>
                <a:gd name="T61" fmla="*/ 80 h 256"/>
                <a:gd name="T62" fmla="*/ 144 w 160"/>
                <a:gd name="T63" fmla="*/ 8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0" h="256">
                  <a:moveTo>
                    <a:pt x="160" y="80"/>
                  </a:moveTo>
                  <a:cubicBezTo>
                    <a:pt x="160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95"/>
                    <a:pt x="4" y="109"/>
                    <a:pt x="11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42" y="179"/>
                    <a:pt x="42" y="179"/>
                    <a:pt x="42" y="179"/>
                  </a:cubicBezTo>
                  <a:cubicBezTo>
                    <a:pt x="42" y="179"/>
                    <a:pt x="42" y="179"/>
                    <a:pt x="42" y="179"/>
                  </a:cubicBezTo>
                  <a:cubicBezTo>
                    <a:pt x="44" y="182"/>
                    <a:pt x="46" y="185"/>
                    <a:pt x="49" y="187"/>
                  </a:cubicBezTo>
                  <a:cubicBezTo>
                    <a:pt x="46" y="190"/>
                    <a:pt x="44" y="194"/>
                    <a:pt x="44" y="198"/>
                  </a:cubicBezTo>
                  <a:cubicBezTo>
                    <a:pt x="44" y="202"/>
                    <a:pt x="46" y="206"/>
                    <a:pt x="48" y="208"/>
                  </a:cubicBezTo>
                  <a:cubicBezTo>
                    <a:pt x="46" y="211"/>
                    <a:pt x="44" y="214"/>
                    <a:pt x="44" y="218"/>
                  </a:cubicBezTo>
                  <a:cubicBezTo>
                    <a:pt x="44" y="224"/>
                    <a:pt x="47" y="229"/>
                    <a:pt x="52" y="231"/>
                  </a:cubicBezTo>
                  <a:cubicBezTo>
                    <a:pt x="53" y="245"/>
                    <a:pt x="65" y="256"/>
                    <a:pt x="80" y="256"/>
                  </a:cubicBezTo>
                  <a:cubicBezTo>
                    <a:pt x="94" y="256"/>
                    <a:pt x="106" y="245"/>
                    <a:pt x="108" y="231"/>
                  </a:cubicBezTo>
                  <a:cubicBezTo>
                    <a:pt x="112" y="229"/>
                    <a:pt x="116" y="224"/>
                    <a:pt x="116" y="218"/>
                  </a:cubicBezTo>
                  <a:cubicBezTo>
                    <a:pt x="116" y="214"/>
                    <a:pt x="114" y="211"/>
                    <a:pt x="112" y="208"/>
                  </a:cubicBezTo>
                  <a:cubicBezTo>
                    <a:pt x="114" y="206"/>
                    <a:pt x="116" y="202"/>
                    <a:pt x="116" y="198"/>
                  </a:cubicBezTo>
                  <a:cubicBezTo>
                    <a:pt x="116" y="194"/>
                    <a:pt x="114" y="190"/>
                    <a:pt x="110" y="187"/>
                  </a:cubicBezTo>
                  <a:cubicBezTo>
                    <a:pt x="113" y="185"/>
                    <a:pt x="116" y="182"/>
                    <a:pt x="118" y="179"/>
                  </a:cubicBezTo>
                  <a:cubicBezTo>
                    <a:pt x="118" y="179"/>
                    <a:pt x="118" y="179"/>
                    <a:pt x="118" y="179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6" y="109"/>
                    <a:pt x="160" y="95"/>
                    <a:pt x="160" y="80"/>
                  </a:cubicBezTo>
                  <a:close/>
                  <a:moveTo>
                    <a:pt x="80" y="248"/>
                  </a:moveTo>
                  <a:cubicBezTo>
                    <a:pt x="70" y="248"/>
                    <a:pt x="62" y="241"/>
                    <a:pt x="60" y="232"/>
                  </a:cubicBezTo>
                  <a:cubicBezTo>
                    <a:pt x="99" y="232"/>
                    <a:pt x="99" y="232"/>
                    <a:pt x="99" y="232"/>
                  </a:cubicBezTo>
                  <a:cubicBezTo>
                    <a:pt x="97" y="241"/>
                    <a:pt x="89" y="248"/>
                    <a:pt x="80" y="248"/>
                  </a:cubicBezTo>
                  <a:close/>
                  <a:moveTo>
                    <a:pt x="108" y="218"/>
                  </a:moveTo>
                  <a:cubicBezTo>
                    <a:pt x="108" y="222"/>
                    <a:pt x="105" y="224"/>
                    <a:pt x="102" y="224"/>
                  </a:cubicBezTo>
                  <a:cubicBezTo>
                    <a:pt x="58" y="224"/>
                    <a:pt x="58" y="224"/>
                    <a:pt x="58" y="224"/>
                  </a:cubicBezTo>
                  <a:cubicBezTo>
                    <a:pt x="55" y="224"/>
                    <a:pt x="52" y="222"/>
                    <a:pt x="52" y="218"/>
                  </a:cubicBezTo>
                  <a:cubicBezTo>
                    <a:pt x="52" y="215"/>
                    <a:pt x="55" y="212"/>
                    <a:pt x="58" y="212"/>
                  </a:cubicBezTo>
                  <a:cubicBezTo>
                    <a:pt x="102" y="212"/>
                    <a:pt x="102" y="212"/>
                    <a:pt x="102" y="212"/>
                  </a:cubicBezTo>
                  <a:cubicBezTo>
                    <a:pt x="105" y="212"/>
                    <a:pt x="108" y="215"/>
                    <a:pt x="108" y="218"/>
                  </a:cubicBezTo>
                  <a:close/>
                  <a:moveTo>
                    <a:pt x="102" y="192"/>
                  </a:moveTo>
                  <a:cubicBezTo>
                    <a:pt x="105" y="192"/>
                    <a:pt x="108" y="195"/>
                    <a:pt x="108" y="198"/>
                  </a:cubicBezTo>
                  <a:cubicBezTo>
                    <a:pt x="108" y="202"/>
                    <a:pt x="105" y="204"/>
                    <a:pt x="102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5" y="204"/>
                    <a:pt x="52" y="202"/>
                    <a:pt x="52" y="198"/>
                  </a:cubicBezTo>
                  <a:cubicBezTo>
                    <a:pt x="52" y="195"/>
                    <a:pt x="55" y="192"/>
                    <a:pt x="58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96" y="192"/>
                    <a:pt x="96" y="192"/>
                    <a:pt x="96" y="192"/>
                  </a:cubicBezTo>
                  <a:lnTo>
                    <a:pt x="102" y="192"/>
                  </a:lnTo>
                  <a:close/>
                  <a:moveTo>
                    <a:pt x="135" y="112"/>
                  </a:moveTo>
                  <a:cubicBezTo>
                    <a:pt x="135" y="113"/>
                    <a:pt x="135" y="114"/>
                    <a:pt x="134" y="114"/>
                  </a:cubicBezTo>
                  <a:cubicBezTo>
                    <a:pt x="104" y="170"/>
                    <a:pt x="104" y="170"/>
                    <a:pt x="104" y="170"/>
                  </a:cubicBezTo>
                  <a:cubicBezTo>
                    <a:pt x="104" y="170"/>
                    <a:pt x="103" y="171"/>
                    <a:pt x="103" y="172"/>
                  </a:cubicBezTo>
                  <a:cubicBezTo>
                    <a:pt x="102" y="174"/>
                    <a:pt x="100" y="176"/>
                    <a:pt x="96" y="176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100" y="126"/>
                    <a:pt x="98" y="124"/>
                    <a:pt x="96" y="124"/>
                  </a:cubicBezTo>
                  <a:cubicBezTo>
                    <a:pt x="94" y="124"/>
                    <a:pt x="92" y="126"/>
                    <a:pt x="92" y="128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68" y="126"/>
                    <a:pt x="66" y="124"/>
                    <a:pt x="64" y="124"/>
                  </a:cubicBezTo>
                  <a:cubicBezTo>
                    <a:pt x="61" y="124"/>
                    <a:pt x="60" y="126"/>
                    <a:pt x="60" y="129"/>
                  </a:cubicBezTo>
                  <a:cubicBezTo>
                    <a:pt x="64" y="176"/>
                    <a:pt x="64" y="176"/>
                    <a:pt x="64" y="176"/>
                  </a:cubicBezTo>
                  <a:cubicBezTo>
                    <a:pt x="60" y="176"/>
                    <a:pt x="58" y="174"/>
                    <a:pt x="57" y="172"/>
                  </a:cubicBezTo>
                  <a:cubicBezTo>
                    <a:pt x="56" y="171"/>
                    <a:pt x="56" y="171"/>
                    <a:pt x="56" y="170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5" y="114"/>
                    <a:pt x="25" y="113"/>
                    <a:pt x="25" y="112"/>
                  </a:cubicBezTo>
                  <a:cubicBezTo>
                    <a:pt x="19" y="103"/>
                    <a:pt x="16" y="91"/>
                    <a:pt x="16" y="80"/>
                  </a:cubicBezTo>
                  <a:cubicBezTo>
                    <a:pt x="16" y="45"/>
                    <a:pt x="45" y="16"/>
                    <a:pt x="80" y="16"/>
                  </a:cubicBezTo>
                  <a:cubicBezTo>
                    <a:pt x="115" y="16"/>
                    <a:pt x="144" y="45"/>
                    <a:pt x="144" y="80"/>
                  </a:cubicBezTo>
                  <a:cubicBezTo>
                    <a:pt x="144" y="91"/>
                    <a:pt x="141" y="103"/>
                    <a:pt x="135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84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C6E9514-77B9-A042-8929-E885006A8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763" y="642938"/>
              <a:ext cx="120650" cy="103188"/>
            </a:xfrm>
            <a:custGeom>
              <a:avLst/>
              <a:gdLst>
                <a:gd name="T0" fmla="*/ 35 w 41"/>
                <a:gd name="T1" fmla="*/ 1 h 35"/>
                <a:gd name="T2" fmla="*/ 1 w 41"/>
                <a:gd name="T3" fmla="*/ 29 h 35"/>
                <a:gd name="T4" fmla="*/ 3 w 41"/>
                <a:gd name="T5" fmla="*/ 35 h 35"/>
                <a:gd name="T6" fmla="*/ 4 w 41"/>
                <a:gd name="T7" fmla="*/ 35 h 35"/>
                <a:gd name="T8" fmla="*/ 8 w 41"/>
                <a:gd name="T9" fmla="*/ 33 h 35"/>
                <a:gd name="T10" fmla="*/ 37 w 41"/>
                <a:gd name="T11" fmla="*/ 9 h 35"/>
                <a:gd name="T12" fmla="*/ 40 w 41"/>
                <a:gd name="T13" fmla="*/ 4 h 35"/>
                <a:gd name="T14" fmla="*/ 35 w 41"/>
                <a:gd name="T1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5">
                  <a:moveTo>
                    <a:pt x="35" y="1"/>
                  </a:moveTo>
                  <a:cubicBezTo>
                    <a:pt x="20" y="5"/>
                    <a:pt x="7" y="15"/>
                    <a:pt x="1" y="29"/>
                  </a:cubicBezTo>
                  <a:cubicBezTo>
                    <a:pt x="0" y="31"/>
                    <a:pt x="1" y="34"/>
                    <a:pt x="3" y="35"/>
                  </a:cubicBezTo>
                  <a:cubicBezTo>
                    <a:pt x="3" y="35"/>
                    <a:pt x="4" y="35"/>
                    <a:pt x="4" y="35"/>
                  </a:cubicBezTo>
                  <a:cubicBezTo>
                    <a:pt x="6" y="35"/>
                    <a:pt x="7" y="34"/>
                    <a:pt x="8" y="33"/>
                  </a:cubicBezTo>
                  <a:cubicBezTo>
                    <a:pt x="14" y="21"/>
                    <a:pt x="24" y="12"/>
                    <a:pt x="37" y="9"/>
                  </a:cubicBezTo>
                  <a:cubicBezTo>
                    <a:pt x="39" y="8"/>
                    <a:pt x="41" y="6"/>
                    <a:pt x="40" y="4"/>
                  </a:cubicBezTo>
                  <a:cubicBezTo>
                    <a:pt x="40" y="2"/>
                    <a:pt x="37" y="0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84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AE02D4A-588B-CA44-9D36-556EDAE3149A}"/>
              </a:ext>
            </a:extLst>
          </p:cNvPr>
          <p:cNvGrpSpPr>
            <a:grpSpLocks noChangeAspect="1"/>
          </p:cNvGrpSpPr>
          <p:nvPr/>
        </p:nvGrpSpPr>
        <p:grpSpPr>
          <a:xfrm>
            <a:off x="4978806" y="2215512"/>
            <a:ext cx="452757" cy="430959"/>
            <a:chOff x="6719888" y="887413"/>
            <a:chExt cx="492125" cy="468312"/>
          </a:xfrm>
          <a:solidFill>
            <a:schemeClr val="bg1"/>
          </a:solidFill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460AF24-9848-1E41-B49A-7B70CFC271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9888" y="887413"/>
              <a:ext cx="492125" cy="468312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8 w 128"/>
                <a:gd name="T13" fmla="*/ 110 h 122"/>
                <a:gd name="T14" fmla="*/ 35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6"/>
                    <a:pt x="39" y="109"/>
                    <a:pt x="38" y="110"/>
                  </a:cubicBezTo>
                  <a:cubicBezTo>
                    <a:pt x="36" y="111"/>
                    <a:pt x="35" y="112"/>
                    <a:pt x="35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5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2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F4E240B-9134-3243-ADB7-5EB27B753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947738"/>
              <a:ext cx="368300" cy="2476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B927BE2-B85B-DB47-BE8B-C81B35E91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3726" y="1201738"/>
              <a:ext cx="46038" cy="4762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0F7ED76-C002-2B42-9518-B911F7945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1044575"/>
              <a:ext cx="61913" cy="65087"/>
            </a:xfrm>
            <a:custGeom>
              <a:avLst/>
              <a:gdLst>
                <a:gd name="T0" fmla="*/ 0 w 39"/>
                <a:gd name="T1" fmla="*/ 24 h 41"/>
                <a:gd name="T2" fmla="*/ 39 w 39"/>
                <a:gd name="T3" fmla="*/ 41 h 41"/>
                <a:gd name="T4" fmla="*/ 39 w 39"/>
                <a:gd name="T5" fmla="*/ 32 h 41"/>
                <a:gd name="T6" fmla="*/ 12 w 39"/>
                <a:gd name="T7" fmla="*/ 19 h 41"/>
                <a:gd name="T8" fmla="*/ 39 w 39"/>
                <a:gd name="T9" fmla="*/ 10 h 41"/>
                <a:gd name="T10" fmla="*/ 39 w 39"/>
                <a:gd name="T11" fmla="*/ 0 h 41"/>
                <a:gd name="T12" fmla="*/ 0 w 39"/>
                <a:gd name="T13" fmla="*/ 17 h 41"/>
                <a:gd name="T14" fmla="*/ 0 w 39"/>
                <a:gd name="T15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0" y="24"/>
                  </a:moveTo>
                  <a:lnTo>
                    <a:pt x="39" y="41"/>
                  </a:lnTo>
                  <a:lnTo>
                    <a:pt x="39" y="32"/>
                  </a:lnTo>
                  <a:lnTo>
                    <a:pt x="12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0" y="17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2650626-68A2-3F4F-88B7-FC0E490E3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076" y="1033463"/>
              <a:ext cx="31750" cy="87312"/>
            </a:xfrm>
            <a:custGeom>
              <a:avLst/>
              <a:gdLst>
                <a:gd name="T0" fmla="*/ 7 w 8"/>
                <a:gd name="T1" fmla="*/ 0 h 23"/>
                <a:gd name="T2" fmla="*/ 5 w 8"/>
                <a:gd name="T3" fmla="*/ 0 h 23"/>
                <a:gd name="T4" fmla="*/ 5 w 8"/>
                <a:gd name="T5" fmla="*/ 2 h 23"/>
                <a:gd name="T6" fmla="*/ 0 w 8"/>
                <a:gd name="T7" fmla="*/ 20 h 23"/>
                <a:gd name="T8" fmla="*/ 0 w 8"/>
                <a:gd name="T9" fmla="*/ 22 h 23"/>
                <a:gd name="T10" fmla="*/ 2 w 8"/>
                <a:gd name="T11" fmla="*/ 23 h 23"/>
                <a:gd name="T12" fmla="*/ 3 w 8"/>
                <a:gd name="T13" fmla="*/ 23 h 23"/>
                <a:gd name="T14" fmla="*/ 3 w 8"/>
                <a:gd name="T15" fmla="*/ 22 h 23"/>
                <a:gd name="T16" fmla="*/ 4 w 8"/>
                <a:gd name="T17" fmla="*/ 21 h 23"/>
                <a:gd name="T18" fmla="*/ 8 w 8"/>
                <a:gd name="T19" fmla="*/ 3 h 23"/>
                <a:gd name="T20" fmla="*/ 8 w 8"/>
                <a:gd name="T21" fmla="*/ 1 h 23"/>
                <a:gd name="T22" fmla="*/ 8 w 8"/>
                <a:gd name="T23" fmla="*/ 0 h 23"/>
                <a:gd name="T24" fmla="*/ 7 w 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2" y="23"/>
                    <a:pt x="2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4" y="2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8078CB7-2A8E-8F44-A1A3-BF0831265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763" y="1044575"/>
              <a:ext cx="60325" cy="65087"/>
            </a:xfrm>
            <a:custGeom>
              <a:avLst/>
              <a:gdLst>
                <a:gd name="T0" fmla="*/ 0 w 38"/>
                <a:gd name="T1" fmla="*/ 10 h 41"/>
                <a:gd name="T2" fmla="*/ 26 w 38"/>
                <a:gd name="T3" fmla="*/ 19 h 41"/>
                <a:gd name="T4" fmla="*/ 0 w 38"/>
                <a:gd name="T5" fmla="*/ 32 h 41"/>
                <a:gd name="T6" fmla="*/ 0 w 38"/>
                <a:gd name="T7" fmla="*/ 41 h 41"/>
                <a:gd name="T8" fmla="*/ 38 w 38"/>
                <a:gd name="T9" fmla="*/ 24 h 41"/>
                <a:gd name="T10" fmla="*/ 38 w 38"/>
                <a:gd name="T11" fmla="*/ 17 h 41"/>
                <a:gd name="T12" fmla="*/ 0 w 38"/>
                <a:gd name="T13" fmla="*/ 0 h 41"/>
                <a:gd name="T14" fmla="*/ 0 w 38"/>
                <a:gd name="T1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1">
                  <a:moveTo>
                    <a:pt x="0" y="10"/>
                  </a:moveTo>
                  <a:lnTo>
                    <a:pt x="26" y="19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38" y="2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62FC180F-D772-4C46-9BDE-AF13A0CA0CE5}"/>
              </a:ext>
            </a:extLst>
          </p:cNvPr>
          <p:cNvSpPr txBox="1">
            <a:spLocks/>
          </p:cNvSpPr>
          <p:nvPr/>
        </p:nvSpPr>
        <p:spPr>
          <a:xfrm>
            <a:off x="4775355" y="3549686"/>
            <a:ext cx="2640413" cy="1220457"/>
          </a:xfrm>
          <a:prstGeom prst="rect">
            <a:avLst/>
          </a:prstGeom>
        </p:spPr>
        <p:txBody>
          <a:bodyPr/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52">
              <a:buClr>
                <a:srgbClr val="0070C0"/>
              </a:buClr>
              <a:defRPr/>
            </a:pPr>
            <a:endParaRPr lang="en-IN" sz="1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E9B8ED-DA4E-6146-8710-E33B1946D07C}"/>
              </a:ext>
            </a:extLst>
          </p:cNvPr>
          <p:cNvSpPr txBox="1"/>
          <p:nvPr/>
        </p:nvSpPr>
        <p:spPr>
          <a:xfrm>
            <a:off x="-108109" y="147817"/>
            <a:ext cx="4922813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School Admin Ops [1/5]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03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BC2BBC-EF8A-9143-BEB9-4D344346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0474F4-C244-4343-A6D5-9BB43733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11</a:t>
            </a:fld>
            <a:endParaRPr lang="en-US"/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1041112C-262C-0341-9716-2A1234336506}"/>
              </a:ext>
            </a:extLst>
          </p:cNvPr>
          <p:cNvSpPr/>
          <p:nvPr/>
        </p:nvSpPr>
        <p:spPr>
          <a:xfrm>
            <a:off x="92002" y="1449195"/>
            <a:ext cx="2092276" cy="6858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2060"/>
              </a:solidFill>
              <a:latin typeface="Charter Roman" panose="02040503050506020203" pitchFamily="18" charset="0"/>
            </a:endParaRP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A530550B-E86C-144D-A6CA-99109E74FA74}"/>
              </a:ext>
            </a:extLst>
          </p:cNvPr>
          <p:cNvSpPr/>
          <p:nvPr/>
        </p:nvSpPr>
        <p:spPr>
          <a:xfrm>
            <a:off x="2302592" y="1452378"/>
            <a:ext cx="2318176" cy="6858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002060"/>
                </a:solidFill>
                <a:latin typeface="Charter Roman" panose="02040503050506020203" pitchFamily="18" charset="0"/>
              </a:rPr>
              <a:t>Discount &amp; </a:t>
            </a:r>
          </a:p>
          <a:p>
            <a:pPr algn="ctr"/>
            <a:r>
              <a:rPr lang="en-IN" sz="1600" b="1" dirty="0">
                <a:solidFill>
                  <a:srgbClr val="002060"/>
                </a:solidFill>
                <a:latin typeface="Charter Roman" panose="02040503050506020203" pitchFamily="18" charset="0"/>
              </a:rPr>
              <a:t>Online approval Functionality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ECDFF6-9E7B-A24F-BFDF-F1CDA81E11BD}"/>
              </a:ext>
            </a:extLst>
          </p:cNvPr>
          <p:cNvSpPr txBox="1"/>
          <p:nvPr/>
        </p:nvSpPr>
        <p:spPr>
          <a:xfrm>
            <a:off x="76613" y="1515341"/>
            <a:ext cx="2145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rgbClr val="002060"/>
                </a:solidFill>
                <a:latin typeface="Charter Roman" panose="02040503050506020203" pitchFamily="18" charset="0"/>
              </a:rPr>
              <a:t>Fee Dashboard &amp; </a:t>
            </a:r>
          </a:p>
          <a:p>
            <a:pPr algn="ctr"/>
            <a:r>
              <a:rPr lang="en-IN" sz="1600" b="1" dirty="0">
                <a:solidFill>
                  <a:srgbClr val="002060"/>
                </a:solidFill>
                <a:latin typeface="Charter Roman" panose="02040503050506020203" pitchFamily="18" charset="0"/>
              </a:rPr>
              <a:t>Fee Management</a:t>
            </a:r>
          </a:p>
          <a:p>
            <a:pPr algn="ctr"/>
            <a:endParaRPr lang="en-IN" sz="1600" b="1" dirty="0">
              <a:solidFill>
                <a:srgbClr val="002060"/>
              </a:solidFill>
              <a:latin typeface="Charter Roman" panose="020405030505060202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E2A69E-6930-FF41-95D0-49B8D1D8F0BD}"/>
              </a:ext>
            </a:extLst>
          </p:cNvPr>
          <p:cNvSpPr/>
          <p:nvPr/>
        </p:nvSpPr>
        <p:spPr>
          <a:xfrm>
            <a:off x="359841" y="2242464"/>
            <a:ext cx="1824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56" lvl="1" indent="0" defTabSz="895255">
              <a:buNone/>
              <a:defRPr/>
            </a:pPr>
            <a:r>
              <a:rPr lang="en-US" altLang="ko-KR" sz="1200" dirty="0"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Fee related information in a single click.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479AF53-B0A8-984A-9FC3-38E68A6DD18B}"/>
              </a:ext>
            </a:extLst>
          </p:cNvPr>
          <p:cNvSpPr/>
          <p:nvPr/>
        </p:nvSpPr>
        <p:spPr>
          <a:xfrm>
            <a:off x="189727" y="2382406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>
              <a:buFont typeface="Wingdings" pitchFamily="2" charset="2"/>
              <a:buChar char="q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1AABB-FD42-AD4D-9F2B-715ABA91FFB6}"/>
              </a:ext>
            </a:extLst>
          </p:cNvPr>
          <p:cNvSpPr/>
          <p:nvPr/>
        </p:nvSpPr>
        <p:spPr>
          <a:xfrm>
            <a:off x="347591" y="2890304"/>
            <a:ext cx="1874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56" lvl="1" indent="0" defTabSz="895255">
              <a:buNone/>
              <a:defRPr/>
            </a:pPr>
            <a:r>
              <a:rPr lang="en-IN" sz="1200" dirty="0">
                <a:latin typeface="Charter Roman" panose="02040503050506020203" pitchFamily="18" charset="0"/>
              </a:rPr>
              <a:t>Customizable fee components, frequency &amp; plans</a:t>
            </a:r>
            <a:endParaRPr lang="en-US" altLang="ko-KR" sz="1200" dirty="0">
              <a:latin typeface="Charter Roman" panose="020405030505060202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556CF2-3515-0340-92DA-34CC9B770484}"/>
              </a:ext>
            </a:extLst>
          </p:cNvPr>
          <p:cNvSpPr/>
          <p:nvPr/>
        </p:nvSpPr>
        <p:spPr>
          <a:xfrm>
            <a:off x="184260" y="3105302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>
              <a:buFont typeface="Wingdings" pitchFamily="2" charset="2"/>
              <a:buChar char="q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F43849-95B8-4447-A66E-28A28314E666}"/>
              </a:ext>
            </a:extLst>
          </p:cNvPr>
          <p:cNvSpPr/>
          <p:nvPr/>
        </p:nvSpPr>
        <p:spPr>
          <a:xfrm>
            <a:off x="184260" y="3911827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>
              <a:buFont typeface="Wingdings" pitchFamily="2" charset="2"/>
              <a:buChar char="q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0D754A-3EC4-D340-890B-3C8FB7B495C1}"/>
              </a:ext>
            </a:extLst>
          </p:cNvPr>
          <p:cNvSpPr/>
          <p:nvPr/>
        </p:nvSpPr>
        <p:spPr>
          <a:xfrm>
            <a:off x="359841" y="3668887"/>
            <a:ext cx="1891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56" lvl="1" indent="0" defTabSz="895255">
              <a:buNone/>
              <a:defRPr/>
            </a:pPr>
            <a:r>
              <a:rPr lang="en-IN" sz="1200" dirty="0">
                <a:latin typeface="Charter Roman" panose="02040503050506020203" pitchFamily="18" charset="0"/>
              </a:rPr>
              <a:t>Integrated with the accounting software 'Tally" through XML files generated by our system</a:t>
            </a:r>
            <a:endParaRPr lang="en-US" altLang="ko-KR" sz="1200" dirty="0">
              <a:latin typeface="Charter Roman" panose="020405030505060202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BA00E22-1E70-9847-AECE-7EEE2BFD06F0}"/>
              </a:ext>
            </a:extLst>
          </p:cNvPr>
          <p:cNvSpPr/>
          <p:nvPr/>
        </p:nvSpPr>
        <p:spPr>
          <a:xfrm>
            <a:off x="184260" y="4706172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>
              <a:buFont typeface="Wingdings" pitchFamily="2" charset="2"/>
              <a:buChar char="q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394174-277F-EC49-AAF1-04D8721EA272}"/>
              </a:ext>
            </a:extLst>
          </p:cNvPr>
          <p:cNvSpPr/>
          <p:nvPr/>
        </p:nvSpPr>
        <p:spPr>
          <a:xfrm>
            <a:off x="338998" y="4567161"/>
            <a:ext cx="1864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06" lvl="1" indent="-171450" defTabSz="895255">
              <a:defRPr/>
            </a:pPr>
            <a:r>
              <a:rPr lang="en-IN" sz="1200" dirty="0">
                <a:latin typeface="Charter Roman" panose="02040503050506020203" pitchFamily="18" charset="0"/>
              </a:rPr>
              <a:t>Parents can pay through</a:t>
            </a:r>
          </a:p>
          <a:p>
            <a:pPr marL="173006" lvl="1" indent="-171450" defTabSz="895255">
              <a:defRPr/>
            </a:pPr>
            <a:r>
              <a:rPr lang="en-IN" sz="1200" dirty="0">
                <a:latin typeface="Charter Roman" panose="02040503050506020203" pitchFamily="18" charset="0"/>
              </a:rPr>
              <a:t>different payment modes</a:t>
            </a:r>
            <a:endParaRPr lang="en-US" sz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E470E-3A9B-7941-9114-F7551D3CF86F}"/>
              </a:ext>
            </a:extLst>
          </p:cNvPr>
          <p:cNvSpPr/>
          <p:nvPr/>
        </p:nvSpPr>
        <p:spPr>
          <a:xfrm>
            <a:off x="349293" y="5840124"/>
            <a:ext cx="2010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>
                <a:latin typeface="Charter Roman" panose="02040503050506020203" pitchFamily="18" charset="0"/>
              </a:rPr>
              <a:t>Payment gateways can be integrated</a:t>
            </a:r>
            <a:endParaRPr lang="en-US" sz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5167AF-0A4C-1548-8D71-DE4D5D274E70}"/>
              </a:ext>
            </a:extLst>
          </p:cNvPr>
          <p:cNvSpPr/>
          <p:nvPr/>
        </p:nvSpPr>
        <p:spPr>
          <a:xfrm>
            <a:off x="323338" y="5167065"/>
            <a:ext cx="2144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>
                <a:latin typeface="Charter Roman" panose="02040503050506020203" pitchFamily="18" charset="0"/>
              </a:rPr>
              <a:t>Debit cards, Credit Cards, UPI, Wallets as well Net Banking. </a:t>
            </a:r>
            <a:endParaRPr lang="en-US" sz="12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B815EA-207A-4648-97A9-CE4215E581F2}"/>
              </a:ext>
            </a:extLst>
          </p:cNvPr>
          <p:cNvSpPr/>
          <p:nvPr/>
        </p:nvSpPr>
        <p:spPr>
          <a:xfrm>
            <a:off x="194947" y="5394941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>
              <a:buFont typeface="Wingdings" pitchFamily="2" charset="2"/>
              <a:buChar char="q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560AA4-6AA1-FC4A-BA64-DADD812705A5}"/>
              </a:ext>
            </a:extLst>
          </p:cNvPr>
          <p:cNvSpPr/>
          <p:nvPr/>
        </p:nvSpPr>
        <p:spPr>
          <a:xfrm>
            <a:off x="184260" y="5996205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>
              <a:buFont typeface="Wingdings" pitchFamily="2" charset="2"/>
              <a:buChar char="q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96D21BF-F84C-014B-8EED-6DC9C2F2BBC3}"/>
              </a:ext>
            </a:extLst>
          </p:cNvPr>
          <p:cNvSpPr/>
          <p:nvPr/>
        </p:nvSpPr>
        <p:spPr>
          <a:xfrm>
            <a:off x="2353298" y="2346338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>
              <a:buFont typeface="Wingdings" pitchFamily="2" charset="2"/>
              <a:buChar char="q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3DD885-B678-1944-9E8E-2F8ADEC9CBF4}"/>
              </a:ext>
            </a:extLst>
          </p:cNvPr>
          <p:cNvSpPr/>
          <p:nvPr/>
        </p:nvSpPr>
        <p:spPr>
          <a:xfrm>
            <a:off x="2501282" y="2252447"/>
            <a:ext cx="2501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  <a:ea typeface="Cambria" pitchFamily="18" charset="0"/>
              </a:rPr>
              <a:t>Admission counsellors assign </a:t>
            </a:r>
          </a:p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  <a:ea typeface="Cambria" pitchFamily="18" charset="0"/>
              </a:rPr>
              <a:t>fee plans at the time of </a:t>
            </a:r>
          </a:p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  <a:ea typeface="Cambria" pitchFamily="18" charset="0"/>
              </a:rPr>
              <a:t>admission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759386-4F55-5345-8C8A-57D967399F01}"/>
              </a:ext>
            </a:extLst>
          </p:cNvPr>
          <p:cNvSpPr/>
          <p:nvPr/>
        </p:nvSpPr>
        <p:spPr>
          <a:xfrm>
            <a:off x="2335329" y="3111212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>
              <a:buFont typeface="Wingdings" pitchFamily="2" charset="2"/>
              <a:buChar char="q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AFFC62-9287-F742-9B97-5A8B09FE29E1}"/>
              </a:ext>
            </a:extLst>
          </p:cNvPr>
          <p:cNvSpPr/>
          <p:nvPr/>
        </p:nvSpPr>
        <p:spPr>
          <a:xfrm>
            <a:off x="2490752" y="2966235"/>
            <a:ext cx="25125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  <a:ea typeface="Cambria" pitchFamily="18" charset="0"/>
              </a:rPr>
              <a:t>Admissions counsellors seek </a:t>
            </a:r>
          </a:p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  <a:ea typeface="Cambria" pitchFamily="18" charset="0"/>
              </a:rPr>
              <a:t>discount approval from </a:t>
            </a:r>
          </a:p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  <a:ea typeface="Cambria" pitchFamily="18" charset="0"/>
              </a:rPr>
              <a:t>concerned authority online/</a:t>
            </a:r>
          </a:p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  <a:ea typeface="Cambria" pitchFamily="18" charset="0"/>
              </a:rPr>
              <a:t>offline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474BFFE-42E8-A448-A906-F282C7EDC878}"/>
              </a:ext>
            </a:extLst>
          </p:cNvPr>
          <p:cNvSpPr/>
          <p:nvPr/>
        </p:nvSpPr>
        <p:spPr>
          <a:xfrm>
            <a:off x="2335329" y="3939816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>
              <a:buFont typeface="Wingdings" pitchFamily="2" charset="2"/>
              <a:buChar char="q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9C1A5D-80BB-4442-95ED-2FC283D8CA0B}"/>
              </a:ext>
            </a:extLst>
          </p:cNvPr>
          <p:cNvSpPr/>
          <p:nvPr/>
        </p:nvSpPr>
        <p:spPr>
          <a:xfrm>
            <a:off x="2442680" y="3809863"/>
            <a:ext cx="2524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  <a:ea typeface="Cambria" pitchFamily="18" charset="0"/>
              </a:rPr>
              <a:t>Upon approval discounted </a:t>
            </a:r>
          </a:p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  <a:ea typeface="Cambria" pitchFamily="18" charset="0"/>
              </a:rPr>
              <a:t>invoices sent to the parents</a:t>
            </a:r>
          </a:p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  <a:ea typeface="Cambria" pitchFamily="18" charset="0"/>
              </a:rPr>
              <a:t>automatically online for payment.</a:t>
            </a:r>
          </a:p>
        </p:txBody>
      </p:sp>
      <p:sp>
        <p:nvSpPr>
          <p:cNvPr id="29" name="Rectangle: Rounded Corners 43">
            <a:extLst>
              <a:ext uri="{FF2B5EF4-FFF2-40B4-BE49-F238E27FC236}">
                <a16:creationId xmlns:a16="http://schemas.microsoft.com/office/drawing/2014/main" id="{22D86ACF-632A-954F-BDFF-41698A5E3BE1}"/>
              </a:ext>
            </a:extLst>
          </p:cNvPr>
          <p:cNvSpPr/>
          <p:nvPr/>
        </p:nvSpPr>
        <p:spPr>
          <a:xfrm>
            <a:off x="4736553" y="1456264"/>
            <a:ext cx="2388263" cy="6858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556" lvl="1" indent="0" algn="ctr" defTabSz="895255">
              <a:buNone/>
              <a:defRPr/>
            </a:pPr>
            <a:r>
              <a:rPr lang="en-US" sz="1600" b="1" dirty="0">
                <a:solidFill>
                  <a:srgbClr val="002060"/>
                </a:solidFill>
                <a:latin typeface="Charter Roman" panose="02040503050506020203" pitchFamily="18" charset="0"/>
              </a:rPr>
              <a:t>Deferral or Partial Payment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50197BD-FB45-5C4F-9458-6224EBC7C5BB}"/>
              </a:ext>
            </a:extLst>
          </p:cNvPr>
          <p:cNvSpPr/>
          <p:nvPr/>
        </p:nvSpPr>
        <p:spPr>
          <a:xfrm>
            <a:off x="4811922" y="2382405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E169C6D-F3EB-BF4D-B239-1E3C42685C84}"/>
              </a:ext>
            </a:extLst>
          </p:cNvPr>
          <p:cNvSpPr/>
          <p:nvPr/>
        </p:nvSpPr>
        <p:spPr>
          <a:xfrm>
            <a:off x="4939650" y="2243973"/>
            <a:ext cx="2183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</a:rPr>
              <a:t>Online Functionality allowed </a:t>
            </a:r>
          </a:p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</a:rPr>
              <a:t>to make the part payment </a:t>
            </a:r>
          </a:p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</a:rPr>
              <a:t>towards fees.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C4A238E-3D32-3847-A654-16F34A05DC32}"/>
              </a:ext>
            </a:extLst>
          </p:cNvPr>
          <p:cNvSpPr/>
          <p:nvPr/>
        </p:nvSpPr>
        <p:spPr>
          <a:xfrm>
            <a:off x="4811922" y="3118395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857F7F-3A8C-DB4D-A1BA-5C029E747A31}"/>
              </a:ext>
            </a:extLst>
          </p:cNvPr>
          <p:cNvSpPr/>
          <p:nvPr/>
        </p:nvSpPr>
        <p:spPr>
          <a:xfrm>
            <a:off x="4932274" y="2982636"/>
            <a:ext cx="2027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</a:rPr>
              <a:t>Partial amount invoices </a:t>
            </a:r>
          </a:p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</a:rPr>
              <a:t>generated that can be paid </a:t>
            </a:r>
          </a:p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</a:rPr>
              <a:t>online &amp; offline both.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BA3BC2-4026-F44F-AE94-360F06B1BE25}"/>
              </a:ext>
            </a:extLst>
          </p:cNvPr>
          <p:cNvSpPr/>
          <p:nvPr/>
        </p:nvSpPr>
        <p:spPr>
          <a:xfrm>
            <a:off x="4820604" y="3934794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E35CA2-E762-B54E-B8DA-2B4D5F3AA355}"/>
              </a:ext>
            </a:extLst>
          </p:cNvPr>
          <p:cNvSpPr/>
          <p:nvPr/>
        </p:nvSpPr>
        <p:spPr>
          <a:xfrm>
            <a:off x="4974424" y="3828544"/>
            <a:ext cx="1770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harter Roman" panose="02040503050506020203" pitchFamily="18" charset="0"/>
              </a:rPr>
              <a:t>Invoices can be settled</a:t>
            </a:r>
          </a:p>
          <a:p>
            <a:r>
              <a:rPr lang="en-US" sz="1200" dirty="0">
                <a:latin typeface="Charter Roman" panose="02040503050506020203" pitchFamily="18" charset="0"/>
              </a:rPr>
              <a:t>both online and offline</a:t>
            </a:r>
            <a:endParaRPr lang="en-US" sz="1200" dirty="0"/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35B5583-87EB-FC4A-8BCD-743608DE5429}"/>
              </a:ext>
            </a:extLst>
          </p:cNvPr>
          <p:cNvSpPr/>
          <p:nvPr/>
        </p:nvSpPr>
        <p:spPr>
          <a:xfrm>
            <a:off x="7288940" y="1456264"/>
            <a:ext cx="2388263" cy="6858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556" lvl="1" indent="0" algn="ctr" defTabSz="895255">
              <a:buNone/>
              <a:defRPr/>
            </a:pPr>
            <a:r>
              <a:rPr lang="en-US" sz="1600" b="1" dirty="0">
                <a:solidFill>
                  <a:srgbClr val="002060"/>
                </a:solidFill>
                <a:latin typeface="Charter Roman" panose="02040503050506020203" pitchFamily="18" charset="0"/>
              </a:rPr>
              <a:t>Exhaustive Reports</a:t>
            </a:r>
          </a:p>
        </p:txBody>
      </p:sp>
      <p:sp>
        <p:nvSpPr>
          <p:cNvPr id="37" name="Rectangle: Rounded Corners 43">
            <a:extLst>
              <a:ext uri="{FF2B5EF4-FFF2-40B4-BE49-F238E27FC236}">
                <a16:creationId xmlns:a16="http://schemas.microsoft.com/office/drawing/2014/main" id="{99354BA2-8651-B549-9D3C-2A7422BFEACC}"/>
              </a:ext>
            </a:extLst>
          </p:cNvPr>
          <p:cNvSpPr/>
          <p:nvPr/>
        </p:nvSpPr>
        <p:spPr>
          <a:xfrm>
            <a:off x="9841327" y="1449195"/>
            <a:ext cx="2201710" cy="6858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002060"/>
                </a:solidFill>
                <a:latin typeface="Charter Roman" panose="02040503050506020203" pitchFamily="18" charset="0"/>
              </a:rPr>
              <a:t>Admin Platform &amp; Parent’s APP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8774481-351C-A24A-AB87-5F63DFA5E630}"/>
              </a:ext>
            </a:extLst>
          </p:cNvPr>
          <p:cNvSpPr/>
          <p:nvPr/>
        </p:nvSpPr>
        <p:spPr>
          <a:xfrm>
            <a:off x="7268740" y="2382405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178C364-972F-9A48-8D37-E4878756499F}"/>
              </a:ext>
            </a:extLst>
          </p:cNvPr>
          <p:cNvSpPr/>
          <p:nvPr/>
        </p:nvSpPr>
        <p:spPr>
          <a:xfrm>
            <a:off x="7273571" y="3119290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F82AE8F-5DBC-2540-9F87-96F9DD6A2DAC}"/>
              </a:ext>
            </a:extLst>
          </p:cNvPr>
          <p:cNvSpPr/>
          <p:nvPr/>
        </p:nvSpPr>
        <p:spPr>
          <a:xfrm>
            <a:off x="7267557" y="3939816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C4EB65B-04C3-0F4C-B6B7-90A792C9629B}"/>
              </a:ext>
            </a:extLst>
          </p:cNvPr>
          <p:cNvSpPr/>
          <p:nvPr/>
        </p:nvSpPr>
        <p:spPr>
          <a:xfrm>
            <a:off x="7267224" y="4715824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77422BC-755E-1545-B538-57E23810FBCE}"/>
              </a:ext>
            </a:extLst>
          </p:cNvPr>
          <p:cNvSpPr/>
          <p:nvPr/>
        </p:nvSpPr>
        <p:spPr>
          <a:xfrm>
            <a:off x="7267224" y="5482691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A9F605F-BD06-D744-852F-7F05008A7D68}"/>
              </a:ext>
            </a:extLst>
          </p:cNvPr>
          <p:cNvSpPr/>
          <p:nvPr/>
        </p:nvSpPr>
        <p:spPr>
          <a:xfrm>
            <a:off x="7267223" y="6312358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0756FA5-A9DC-154E-96A2-69CB9CDDFEC8}"/>
              </a:ext>
            </a:extLst>
          </p:cNvPr>
          <p:cNvSpPr/>
          <p:nvPr/>
        </p:nvSpPr>
        <p:spPr>
          <a:xfrm>
            <a:off x="7453683" y="2193216"/>
            <a:ext cx="2184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  <a:ea typeface="Cambria" pitchFamily="18" charset="0"/>
              </a:rPr>
              <a:t>Fee notifications sent </a:t>
            </a:r>
          </a:p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  <a:ea typeface="Cambria" pitchFamily="18" charset="0"/>
              </a:rPr>
              <a:t>before/after due date.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454EC5E-9BC8-3148-B311-5FBA977833A6}"/>
              </a:ext>
            </a:extLst>
          </p:cNvPr>
          <p:cNvSpPr/>
          <p:nvPr/>
        </p:nvSpPr>
        <p:spPr>
          <a:xfrm>
            <a:off x="7422647" y="2982618"/>
            <a:ext cx="2226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  <a:ea typeface="Cambria" pitchFamily="18" charset="0"/>
              </a:rPr>
              <a:t>Multitude of reports available </a:t>
            </a:r>
          </a:p>
          <a:p>
            <a:pPr marL="173006" lvl="1" indent="-171450" defTabSz="895255">
              <a:defRPr/>
            </a:pPr>
            <a:r>
              <a:rPr lang="en-US" sz="1200" dirty="0">
                <a:latin typeface="Charter Roman" panose="02040503050506020203" pitchFamily="18" charset="0"/>
                <a:ea typeface="Cambria" pitchFamily="18" charset="0"/>
              </a:rPr>
              <a:t>for internal requirement.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0D3C840-5487-644D-AC32-EF58DB3850C7}"/>
              </a:ext>
            </a:extLst>
          </p:cNvPr>
          <p:cNvSpPr/>
          <p:nvPr/>
        </p:nvSpPr>
        <p:spPr>
          <a:xfrm>
            <a:off x="7510126" y="3797232"/>
            <a:ext cx="1732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3006" lvl="1" indent="-171450" defTabSz="895255">
              <a:defRPr/>
            </a:pPr>
            <a:r>
              <a:rPr lang="en-IN" sz="1200" dirty="0">
                <a:latin typeface="Charter Roman" panose="02040503050506020203" pitchFamily="18" charset="0"/>
              </a:rPr>
              <a:t>Online Fee integration </a:t>
            </a:r>
          </a:p>
          <a:p>
            <a:pPr marL="173006" lvl="1" indent="-171450" defTabSz="895255">
              <a:defRPr/>
            </a:pPr>
            <a:r>
              <a:rPr lang="en-IN" sz="1200" dirty="0">
                <a:latin typeface="Charter Roman" panose="02040503050506020203" pitchFamily="18" charset="0"/>
              </a:rPr>
              <a:t>with school account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AEE03B3-BF02-2941-921C-BBB8A4F5E8DA}"/>
              </a:ext>
            </a:extLst>
          </p:cNvPr>
          <p:cNvSpPr/>
          <p:nvPr/>
        </p:nvSpPr>
        <p:spPr>
          <a:xfrm>
            <a:off x="7433146" y="4494435"/>
            <a:ext cx="1750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3006" lvl="1" indent="-171450" defTabSz="895255">
              <a:defRPr/>
            </a:pPr>
            <a:r>
              <a:rPr lang="en-IN" sz="1200" dirty="0">
                <a:latin typeface="Charter Roman" panose="02040503050506020203" pitchFamily="18" charset="0"/>
              </a:rPr>
              <a:t>Regular reconciliation</a:t>
            </a:r>
          </a:p>
          <a:p>
            <a:pPr marL="173006" lvl="1" indent="-171450" defTabSz="895255">
              <a:defRPr/>
            </a:pPr>
            <a:r>
              <a:rPr lang="en-IN" sz="1200" dirty="0">
                <a:latin typeface="Charter Roman" panose="02040503050506020203" pitchFamily="18" charset="0"/>
              </a:rPr>
              <a:t>report for fee payment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333CEC-152F-1C4E-941C-C9EFF68FD2D6}"/>
              </a:ext>
            </a:extLst>
          </p:cNvPr>
          <p:cNvSpPr/>
          <p:nvPr/>
        </p:nvSpPr>
        <p:spPr>
          <a:xfrm>
            <a:off x="7422647" y="5235604"/>
            <a:ext cx="2345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3006" lvl="1" indent="-171450" defTabSz="895255">
              <a:defRPr/>
            </a:pPr>
            <a:r>
              <a:rPr lang="en-IN" sz="1200" dirty="0">
                <a:latin typeface="Charter Roman" panose="02040503050506020203" pitchFamily="18" charset="0"/>
              </a:rPr>
              <a:t>Bulk SMS notification with </a:t>
            </a:r>
          </a:p>
          <a:p>
            <a:pPr marL="173006" lvl="1" indent="-171450" defTabSz="895255">
              <a:defRPr/>
            </a:pPr>
            <a:r>
              <a:rPr lang="en-IN" sz="1200" dirty="0">
                <a:latin typeface="Charter Roman" panose="02040503050506020203" pitchFamily="18" charset="0"/>
              </a:rPr>
              <a:t>Student name, invoice number  </a:t>
            </a:r>
          </a:p>
          <a:p>
            <a:pPr marL="173006" lvl="1" indent="-171450" defTabSz="895255">
              <a:defRPr/>
            </a:pPr>
            <a:r>
              <a:rPr lang="en-IN" sz="1200" dirty="0">
                <a:latin typeface="Charter Roman" panose="02040503050506020203" pitchFamily="18" charset="0"/>
              </a:rPr>
              <a:t>&amp; amount.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9E9924E-E84F-FF47-8098-80834C17D348}"/>
              </a:ext>
            </a:extLst>
          </p:cNvPr>
          <p:cNvSpPr/>
          <p:nvPr/>
        </p:nvSpPr>
        <p:spPr>
          <a:xfrm>
            <a:off x="7430662" y="6158933"/>
            <a:ext cx="2329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3006" lvl="1" indent="-171450" defTabSz="895255">
              <a:defRPr/>
            </a:pPr>
            <a:r>
              <a:rPr lang="en-IN" sz="1200" dirty="0">
                <a:latin typeface="Charter Roman" panose="02040503050506020203" pitchFamily="18" charset="0"/>
              </a:rPr>
              <a:t>Personalized single click </a:t>
            </a:r>
          </a:p>
          <a:p>
            <a:pPr marL="173006" lvl="1" indent="-171450" defTabSz="895255">
              <a:defRPr/>
            </a:pPr>
            <a:r>
              <a:rPr lang="en-IN" sz="1200" dirty="0">
                <a:latin typeface="Charter Roman" panose="02040503050506020203" pitchFamily="18" charset="0"/>
              </a:rPr>
              <a:t>payment link over mail &amp; SMS. 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CD5ADF3-EEF4-6B40-9C54-2E340DD01C12}"/>
              </a:ext>
            </a:extLst>
          </p:cNvPr>
          <p:cNvSpPr/>
          <p:nvPr/>
        </p:nvSpPr>
        <p:spPr>
          <a:xfrm>
            <a:off x="9770666" y="2844708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72732D7-40B3-A44A-A01E-4957D309C81D}"/>
              </a:ext>
            </a:extLst>
          </p:cNvPr>
          <p:cNvSpPr/>
          <p:nvPr/>
        </p:nvSpPr>
        <p:spPr>
          <a:xfrm>
            <a:off x="9767841" y="3400767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9E110F4-5EF5-824A-9D34-865A4EF3A2AA}"/>
              </a:ext>
            </a:extLst>
          </p:cNvPr>
          <p:cNvSpPr/>
          <p:nvPr/>
        </p:nvSpPr>
        <p:spPr>
          <a:xfrm>
            <a:off x="9767840" y="5928974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0D9E8EE-0FC1-A249-B357-39A4215B610B}"/>
              </a:ext>
            </a:extLst>
          </p:cNvPr>
          <p:cNvSpPr/>
          <p:nvPr/>
        </p:nvSpPr>
        <p:spPr>
          <a:xfrm>
            <a:off x="9765697" y="5315265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F6636D2-4190-EF44-B87A-4C76157AD13E}"/>
              </a:ext>
            </a:extLst>
          </p:cNvPr>
          <p:cNvSpPr/>
          <p:nvPr/>
        </p:nvSpPr>
        <p:spPr>
          <a:xfrm>
            <a:off x="9762671" y="4650946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C4E36B3-219F-8E4F-AE5B-EBFF2EBC50CA}"/>
              </a:ext>
            </a:extLst>
          </p:cNvPr>
          <p:cNvSpPr/>
          <p:nvPr/>
        </p:nvSpPr>
        <p:spPr>
          <a:xfrm>
            <a:off x="9767840" y="3916572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97CA9F3-C69B-E546-9AED-3BAB1B9D281B}"/>
              </a:ext>
            </a:extLst>
          </p:cNvPr>
          <p:cNvSpPr/>
          <p:nvPr/>
        </p:nvSpPr>
        <p:spPr>
          <a:xfrm>
            <a:off x="9761278" y="2336787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C26FA9B-15D1-554F-816E-35D1CAD08505}"/>
              </a:ext>
            </a:extLst>
          </p:cNvPr>
          <p:cNvSpPr/>
          <p:nvPr/>
        </p:nvSpPr>
        <p:spPr>
          <a:xfrm>
            <a:off x="9893131" y="2193215"/>
            <a:ext cx="2287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>
                <a:latin typeface="Charter Roman" panose="02040503050506020203" pitchFamily="18" charset="0"/>
              </a:rPr>
              <a:t>Pending fees across sessions 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through Single Unified window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5026965-0928-6D4E-A0C1-DB0F4284E054}"/>
              </a:ext>
            </a:extLst>
          </p:cNvPr>
          <p:cNvSpPr/>
          <p:nvPr/>
        </p:nvSpPr>
        <p:spPr>
          <a:xfrm>
            <a:off x="9868036" y="2662298"/>
            <a:ext cx="2403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>
                <a:latin typeface="Charter Roman" panose="02040503050506020203" pitchFamily="18" charset="0"/>
              </a:rPr>
              <a:t>No need to toggle with academic 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sessions to check the previous 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pending due.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6A3EE32-88DE-8047-B60F-C907C86D2A58}"/>
              </a:ext>
            </a:extLst>
          </p:cNvPr>
          <p:cNvSpPr/>
          <p:nvPr/>
        </p:nvSpPr>
        <p:spPr>
          <a:xfrm>
            <a:off x="9868036" y="3230863"/>
            <a:ext cx="2223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>
                <a:latin typeface="Charter Roman" panose="02040503050506020203" pitchFamily="18" charset="0"/>
              </a:rPr>
              <a:t>Previous invoices can directly 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be settled from the current 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session itself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8415A32-7476-0F47-A810-DF0D18C938DA}"/>
              </a:ext>
            </a:extLst>
          </p:cNvPr>
          <p:cNvSpPr/>
          <p:nvPr/>
        </p:nvSpPr>
        <p:spPr>
          <a:xfrm>
            <a:off x="9855154" y="3830874"/>
            <a:ext cx="2156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>
                <a:latin typeface="Charter Roman" panose="02040503050506020203" pitchFamily="18" charset="0"/>
              </a:rPr>
              <a:t>Previous session invoice is 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settled in the database of the previous session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21E6DC5-560D-8D41-BDBC-8EDC7E2C78CD}"/>
              </a:ext>
            </a:extLst>
          </p:cNvPr>
          <p:cNvSpPr/>
          <p:nvPr/>
        </p:nvSpPr>
        <p:spPr>
          <a:xfrm>
            <a:off x="9883792" y="4460719"/>
            <a:ext cx="2247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>
                <a:latin typeface="Charter Roman" panose="02040503050506020203" pitchFamily="18" charset="0"/>
              </a:rPr>
              <a:t>Parent’s can view all pending 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invoices of current and of 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previous academic sessions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C32BCEE-D265-0D4C-A097-C5A3E6B7D942}"/>
              </a:ext>
            </a:extLst>
          </p:cNvPr>
          <p:cNvSpPr/>
          <p:nvPr/>
        </p:nvSpPr>
        <p:spPr>
          <a:xfrm>
            <a:off x="9908268" y="5112433"/>
            <a:ext cx="1959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200" dirty="0">
                <a:latin typeface="Charter Roman" panose="02040503050506020203" pitchFamily="18" charset="0"/>
              </a:rPr>
              <a:t>Pending invoices can be 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paid from the same screen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717D1B2-739A-5749-896F-88BD35CB1D43}"/>
              </a:ext>
            </a:extLst>
          </p:cNvPr>
          <p:cNvSpPr/>
          <p:nvPr/>
        </p:nvSpPr>
        <p:spPr>
          <a:xfrm>
            <a:off x="9908268" y="5736887"/>
            <a:ext cx="236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>
                <a:latin typeface="Charter Roman" panose="02040503050506020203" pitchFamily="18" charset="0"/>
              </a:rPr>
              <a:t>Parents can assess their previous 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session dues conveniently 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and clearing them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6D3BDBB-D18E-B844-889F-37DEE9D5F6A2}"/>
              </a:ext>
            </a:extLst>
          </p:cNvPr>
          <p:cNvSpPr txBox="1"/>
          <p:nvPr/>
        </p:nvSpPr>
        <p:spPr>
          <a:xfrm>
            <a:off x="6727292" y="404312"/>
            <a:ext cx="2887835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harter Roman" panose="02040503050506020203" pitchFamily="18" charset="0"/>
                <a:ea typeface="Open Sans Extrabold" charset="0"/>
                <a:cs typeface="Open Sans Extrabold" charset="0"/>
              </a:rPr>
              <a:t>Fee Management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A52531A-8772-B547-955D-4DA7041E5419}"/>
              </a:ext>
            </a:extLst>
          </p:cNvPr>
          <p:cNvSpPr/>
          <p:nvPr/>
        </p:nvSpPr>
        <p:spPr>
          <a:xfrm>
            <a:off x="192168" y="6620598"/>
            <a:ext cx="155423" cy="1554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>
              <a:buFont typeface="Wingdings" pitchFamily="2" charset="2"/>
              <a:buChar char="q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2DC9EC0-5E41-5F41-A228-574E7915E65B}"/>
              </a:ext>
            </a:extLst>
          </p:cNvPr>
          <p:cNvSpPr/>
          <p:nvPr/>
        </p:nvSpPr>
        <p:spPr>
          <a:xfrm>
            <a:off x="357309" y="6383218"/>
            <a:ext cx="2010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>
                <a:latin typeface="Charter Roman" panose="02040503050506020203" pitchFamily="18" charset="0"/>
              </a:rPr>
              <a:t>Credit Note Management &amp; Advance Fee Receipts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200" dirty="0">
              <a:latin typeface="Charter Roman" panose="02040503050506020203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DA80234-41AB-F343-AAFA-97D8F3D768AD}"/>
              </a:ext>
            </a:extLst>
          </p:cNvPr>
          <p:cNvSpPr txBox="1"/>
          <p:nvPr/>
        </p:nvSpPr>
        <p:spPr>
          <a:xfrm>
            <a:off x="-108109" y="147817"/>
            <a:ext cx="4922813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School Admin Ops [2/5]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54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C27CDA-BF30-F043-82CF-044860D89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A011F4-3FA2-D647-97F9-12995D285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12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8D23B0-FF6C-4B49-883F-0B92BDCA56E3}"/>
              </a:ext>
            </a:extLst>
          </p:cNvPr>
          <p:cNvCxnSpPr>
            <a:cxnSpLocks/>
          </p:cNvCxnSpPr>
          <p:nvPr/>
        </p:nvCxnSpPr>
        <p:spPr>
          <a:xfrm flipH="1">
            <a:off x="-1" y="0"/>
            <a:ext cx="1219200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0214DC-6DB2-9B4E-83BA-FD4B11AF24C7}"/>
              </a:ext>
            </a:extLst>
          </p:cNvPr>
          <p:cNvCxnSpPr>
            <a:cxnSpLocks/>
          </p:cNvCxnSpPr>
          <p:nvPr/>
        </p:nvCxnSpPr>
        <p:spPr>
          <a:xfrm flipH="1">
            <a:off x="0" y="6856021"/>
            <a:ext cx="1219200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C8361D-0E00-5A47-BAAB-24F64606FE6E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09A6E0-A291-9841-AE22-FFDFB45D9C2C}"/>
              </a:ext>
            </a:extLst>
          </p:cNvPr>
          <p:cNvCxnSpPr/>
          <p:nvPr/>
        </p:nvCxnSpPr>
        <p:spPr>
          <a:xfrm>
            <a:off x="12192000" y="-1979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D42C61-B5DD-3D42-99A4-14E451E7A6D1}"/>
              </a:ext>
            </a:extLst>
          </p:cNvPr>
          <p:cNvCxnSpPr>
            <a:cxnSpLocks/>
          </p:cNvCxnSpPr>
          <p:nvPr/>
        </p:nvCxnSpPr>
        <p:spPr>
          <a:xfrm flipH="1">
            <a:off x="-1" y="0"/>
            <a:ext cx="1219200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4F5635-7C3B-7F4E-8FBD-F09647B18E49}"/>
              </a:ext>
            </a:extLst>
          </p:cNvPr>
          <p:cNvCxnSpPr>
            <a:cxnSpLocks/>
          </p:cNvCxnSpPr>
          <p:nvPr/>
        </p:nvCxnSpPr>
        <p:spPr>
          <a:xfrm flipH="1">
            <a:off x="0" y="6856021"/>
            <a:ext cx="1219200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09A59B-E5BB-DC45-82F6-5E627D9A9F42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B1C880-E8E2-D64D-88AB-ACDE89AD4DE5}"/>
              </a:ext>
            </a:extLst>
          </p:cNvPr>
          <p:cNvCxnSpPr/>
          <p:nvPr/>
        </p:nvCxnSpPr>
        <p:spPr>
          <a:xfrm>
            <a:off x="12192000" y="-1979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Block Arc 20">
            <a:extLst>
              <a:ext uri="{FF2B5EF4-FFF2-40B4-BE49-F238E27FC236}">
                <a16:creationId xmlns:a16="http://schemas.microsoft.com/office/drawing/2014/main" id="{D752AC13-1DCD-6D4F-997E-BC6CDD182474}"/>
              </a:ext>
            </a:extLst>
          </p:cNvPr>
          <p:cNvSpPr/>
          <p:nvPr/>
        </p:nvSpPr>
        <p:spPr>
          <a:xfrm rot="2364690" flipH="1">
            <a:off x="3558392" y="1309932"/>
            <a:ext cx="5081304" cy="5081298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Block Arc 21">
            <a:extLst>
              <a:ext uri="{FF2B5EF4-FFF2-40B4-BE49-F238E27FC236}">
                <a16:creationId xmlns:a16="http://schemas.microsoft.com/office/drawing/2014/main" id="{AC662C74-52F5-524D-8FC7-A8D4C218B5B1}"/>
              </a:ext>
            </a:extLst>
          </p:cNvPr>
          <p:cNvSpPr/>
          <p:nvPr/>
        </p:nvSpPr>
        <p:spPr>
          <a:xfrm rot="19235310">
            <a:off x="3538134" y="1349497"/>
            <a:ext cx="5121824" cy="5051170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9B7AEB90-470D-AB48-8CDB-F7D0BE87ED3C}"/>
              </a:ext>
            </a:extLst>
          </p:cNvPr>
          <p:cNvSpPr/>
          <p:nvPr/>
        </p:nvSpPr>
        <p:spPr>
          <a:xfrm rot="6037468" flipH="1">
            <a:off x="3558395" y="1309929"/>
            <a:ext cx="5081300" cy="5081304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Block Arc 23">
            <a:extLst>
              <a:ext uri="{FF2B5EF4-FFF2-40B4-BE49-F238E27FC236}">
                <a16:creationId xmlns:a16="http://schemas.microsoft.com/office/drawing/2014/main" id="{75C488D6-E35C-384C-A807-39D7F5BDA921}"/>
              </a:ext>
            </a:extLst>
          </p:cNvPr>
          <p:cNvSpPr/>
          <p:nvPr/>
        </p:nvSpPr>
        <p:spPr>
          <a:xfrm rot="15562532">
            <a:off x="3564487" y="1309929"/>
            <a:ext cx="5081300" cy="5081304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F42572-6F95-6E4A-9996-68512EA03013}"/>
              </a:ext>
            </a:extLst>
          </p:cNvPr>
          <p:cNvSpPr txBox="1"/>
          <p:nvPr/>
        </p:nvSpPr>
        <p:spPr>
          <a:xfrm>
            <a:off x="8790278" y="3969561"/>
            <a:ext cx="3149447" cy="2669367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IN" sz="1600" b="1" dirty="0">
                <a:latin typeface="Charter Roman" panose="02040503050506020203" pitchFamily="18" charset="0"/>
              </a:rPr>
              <a:t>Incident &amp; Discipline Management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2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Reporting tool for school authorities to record, report and intimate authorities of all incidents taking place.</a:t>
            </a:r>
            <a:endParaRPr lang="en-IN" sz="1200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Assist To Monitor And Maintain Student Disciplinary Record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Disciplinary actions taken against the students responsible.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Types of incidents categorized into sub-categories</a:t>
            </a:r>
            <a:br>
              <a:rPr lang="en-US" sz="1050" dirty="0">
                <a:solidFill>
                  <a:schemeClr val="tx2"/>
                </a:solidFill>
                <a:latin typeface="Charter Roman" panose="02040503050506020203" pitchFamily="18" charset="0"/>
                <a:ea typeface="Open Sans" charset="0"/>
                <a:cs typeface="Open Sans" charset="0"/>
              </a:rPr>
            </a:br>
            <a:endParaRPr lang="en-IN" sz="1200" dirty="0">
              <a:latin typeface="Charter Roman" panose="020405030505060202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6A6528-F60D-6E41-B893-DABD63B220AB}"/>
              </a:ext>
            </a:extLst>
          </p:cNvPr>
          <p:cNvSpPr txBox="1"/>
          <p:nvPr/>
        </p:nvSpPr>
        <p:spPr>
          <a:xfrm>
            <a:off x="8793908" y="814508"/>
            <a:ext cx="3081895" cy="3007921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IN" sz="1600" b="1" dirty="0">
                <a:latin typeface="Charter Roman" panose="02040503050506020203" pitchFamily="18" charset="0"/>
              </a:rPr>
              <a:t>Gate Pass</a:t>
            </a:r>
            <a:endParaRPr lang="en-IN" sz="1200" dirty="0">
              <a:latin typeface="Charter Roman" panose="02040503050506020203" pitchFamily="18" charset="0"/>
            </a:endParaRP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Verification of Visitor seeking student custody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OTP verification on Registered mobile number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Purposeful tweaks to enhance the security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Temporary E-ID card 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Adding visitors with live photo 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Recording Check-in and Check-out timings 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Download pass to visit 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Feedback forms available after checkout 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IN" sz="1200" dirty="0">
              <a:latin typeface="Charter Roman" panose="020405030505060202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E516AA-17D8-BA4C-AD85-14A7936CAAD4}"/>
              </a:ext>
            </a:extLst>
          </p:cNvPr>
          <p:cNvSpPr txBox="1"/>
          <p:nvPr/>
        </p:nvSpPr>
        <p:spPr>
          <a:xfrm>
            <a:off x="58929" y="1226768"/>
            <a:ext cx="3545730" cy="3026388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en-IN" sz="1600" b="1" dirty="0">
                <a:latin typeface="Charter Roman" panose="02040503050506020203" pitchFamily="18" charset="0"/>
              </a:rPr>
              <a:t>Happiness Help Desk: Parent Concern Management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Multi-department 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Relevant Stakeholders Realtime Access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Action Taken Report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Time-bound Response &amp; Escalation Matrix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Analytics For Issues Raised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Higher Satisfaction Scores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A dedicated Happiness Help Desk Executive is assigned for a particular parent.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Booking-Based interaction available with teachers, admins and co-ordinators round the year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TAT report available for each query raised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3A0605-A26D-6543-9988-568CBAA9B267}"/>
              </a:ext>
            </a:extLst>
          </p:cNvPr>
          <p:cNvSpPr txBox="1"/>
          <p:nvPr/>
        </p:nvSpPr>
        <p:spPr>
          <a:xfrm>
            <a:off x="56104" y="4551068"/>
            <a:ext cx="3417279" cy="217076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en-IN" sz="1600" b="1" dirty="0">
                <a:latin typeface="Charter Roman" panose="02040503050506020203" pitchFamily="18" charset="0"/>
              </a:rPr>
              <a:t>Visitor Pass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Capture &amp; verify incoming visitor photograph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Accurate &amp; Complete Records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OTP based authentication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Sending request to concern person for appointment 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Building &amp; Syncing of database of visitors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Optional Approval from the visited person</a:t>
            </a: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Storage &amp; Retrieval of Records</a:t>
            </a:r>
          </a:p>
        </p:txBody>
      </p:sp>
      <p:sp>
        <p:nvSpPr>
          <p:cNvPr id="29" name="Block Arc 28">
            <a:extLst>
              <a:ext uri="{FF2B5EF4-FFF2-40B4-BE49-F238E27FC236}">
                <a16:creationId xmlns:a16="http://schemas.microsoft.com/office/drawing/2014/main" id="{FE85BC35-83BC-224E-BB7B-C3A2AFE09246}"/>
              </a:ext>
            </a:extLst>
          </p:cNvPr>
          <p:cNvSpPr/>
          <p:nvPr/>
        </p:nvSpPr>
        <p:spPr>
          <a:xfrm rot="2364690" flipH="1">
            <a:off x="3911599" y="1669228"/>
            <a:ext cx="4362711" cy="4362707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Block Arc 29">
            <a:extLst>
              <a:ext uri="{FF2B5EF4-FFF2-40B4-BE49-F238E27FC236}">
                <a16:creationId xmlns:a16="http://schemas.microsoft.com/office/drawing/2014/main" id="{E6D76F73-D106-A94E-B49A-BEC4F06984EA}"/>
              </a:ext>
            </a:extLst>
          </p:cNvPr>
          <p:cNvSpPr/>
          <p:nvPr/>
        </p:nvSpPr>
        <p:spPr>
          <a:xfrm rot="19235310">
            <a:off x="3917689" y="1669228"/>
            <a:ext cx="4362711" cy="4362707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Block Arc 30">
            <a:extLst>
              <a:ext uri="{FF2B5EF4-FFF2-40B4-BE49-F238E27FC236}">
                <a16:creationId xmlns:a16="http://schemas.microsoft.com/office/drawing/2014/main" id="{977A8585-7C81-4F4E-9380-92B4AABC7A40}"/>
              </a:ext>
            </a:extLst>
          </p:cNvPr>
          <p:cNvSpPr/>
          <p:nvPr/>
        </p:nvSpPr>
        <p:spPr>
          <a:xfrm rot="6037468" flipH="1">
            <a:off x="3911602" y="1669227"/>
            <a:ext cx="4362707" cy="4362711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Block Arc 31">
            <a:extLst>
              <a:ext uri="{FF2B5EF4-FFF2-40B4-BE49-F238E27FC236}">
                <a16:creationId xmlns:a16="http://schemas.microsoft.com/office/drawing/2014/main" id="{63BC95B0-36DC-3741-B0CF-71FA6A12B508}"/>
              </a:ext>
            </a:extLst>
          </p:cNvPr>
          <p:cNvSpPr/>
          <p:nvPr/>
        </p:nvSpPr>
        <p:spPr>
          <a:xfrm rot="15562532">
            <a:off x="3917693" y="1669227"/>
            <a:ext cx="4362707" cy="4362711"/>
          </a:xfrm>
          <a:prstGeom prst="blockArc">
            <a:avLst>
              <a:gd name="adj1" fmla="val 15011212"/>
              <a:gd name="adj2" fmla="val 18376964"/>
              <a:gd name="adj3" fmla="val 2153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4413630-F660-3D41-AEDB-237EEF98789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208692" y="3939716"/>
            <a:ext cx="504408" cy="507632"/>
          </a:xfrm>
          <a:custGeom>
            <a:avLst/>
            <a:gdLst>
              <a:gd name="T0" fmla="*/ 326 w 326"/>
              <a:gd name="T1" fmla="*/ 108 h 328"/>
              <a:gd name="T2" fmla="*/ 219 w 326"/>
              <a:gd name="T3" fmla="*/ 0 h 328"/>
              <a:gd name="T4" fmla="*/ 31 w 326"/>
              <a:gd name="T5" fmla="*/ 188 h 328"/>
              <a:gd name="T6" fmla="*/ 0 w 326"/>
              <a:gd name="T7" fmla="*/ 328 h 328"/>
              <a:gd name="T8" fmla="*/ 139 w 326"/>
              <a:gd name="T9" fmla="*/ 295 h 328"/>
              <a:gd name="T10" fmla="*/ 326 w 326"/>
              <a:gd name="T11" fmla="*/ 108 h 328"/>
              <a:gd name="T12" fmla="*/ 129 w 326"/>
              <a:gd name="T13" fmla="*/ 275 h 328"/>
              <a:gd name="T14" fmla="*/ 112 w 326"/>
              <a:gd name="T15" fmla="*/ 258 h 328"/>
              <a:gd name="T16" fmla="*/ 280 w 326"/>
              <a:gd name="T17" fmla="*/ 91 h 328"/>
              <a:gd name="T18" fmla="*/ 297 w 326"/>
              <a:gd name="T19" fmla="*/ 108 h 328"/>
              <a:gd name="T20" fmla="*/ 129 w 326"/>
              <a:gd name="T21" fmla="*/ 275 h 328"/>
              <a:gd name="T22" fmla="*/ 67 w 326"/>
              <a:gd name="T23" fmla="*/ 290 h 328"/>
              <a:gd name="T24" fmla="*/ 37 w 326"/>
              <a:gd name="T25" fmla="*/ 260 h 328"/>
              <a:gd name="T26" fmla="*/ 48 w 326"/>
              <a:gd name="T27" fmla="*/ 208 h 328"/>
              <a:gd name="T28" fmla="*/ 66 w 326"/>
              <a:gd name="T29" fmla="*/ 226 h 328"/>
              <a:gd name="T30" fmla="*/ 66 w 326"/>
              <a:gd name="T31" fmla="*/ 226 h 328"/>
              <a:gd name="T32" fmla="*/ 105 w 326"/>
              <a:gd name="T33" fmla="*/ 265 h 328"/>
              <a:gd name="T34" fmla="*/ 105 w 326"/>
              <a:gd name="T35" fmla="*/ 265 h 328"/>
              <a:gd name="T36" fmla="*/ 119 w 326"/>
              <a:gd name="T37" fmla="*/ 278 h 328"/>
              <a:gd name="T38" fmla="*/ 67 w 326"/>
              <a:gd name="T39" fmla="*/ 290 h 328"/>
              <a:gd name="T40" fmla="*/ 272 w 326"/>
              <a:gd name="T41" fmla="*/ 83 h 328"/>
              <a:gd name="T42" fmla="*/ 105 w 326"/>
              <a:gd name="T43" fmla="*/ 250 h 328"/>
              <a:gd name="T44" fmla="*/ 80 w 326"/>
              <a:gd name="T45" fmla="*/ 226 h 328"/>
              <a:gd name="T46" fmla="*/ 248 w 326"/>
              <a:gd name="T47" fmla="*/ 59 h 328"/>
              <a:gd name="T48" fmla="*/ 272 w 326"/>
              <a:gd name="T49" fmla="*/ 83 h 328"/>
              <a:gd name="T50" fmla="*/ 219 w 326"/>
              <a:gd name="T51" fmla="*/ 30 h 328"/>
              <a:gd name="T52" fmla="*/ 240 w 326"/>
              <a:gd name="T53" fmla="*/ 51 h 328"/>
              <a:gd name="T54" fmla="*/ 73 w 326"/>
              <a:gd name="T55" fmla="*/ 218 h 328"/>
              <a:gd name="T56" fmla="*/ 52 w 326"/>
              <a:gd name="T57" fmla="*/ 197 h 328"/>
              <a:gd name="T58" fmla="*/ 219 w 326"/>
              <a:gd name="T59" fmla="*/ 3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26" h="328">
                <a:moveTo>
                  <a:pt x="326" y="108"/>
                </a:moveTo>
                <a:lnTo>
                  <a:pt x="219" y="0"/>
                </a:lnTo>
                <a:lnTo>
                  <a:pt x="31" y="188"/>
                </a:lnTo>
                <a:lnTo>
                  <a:pt x="0" y="328"/>
                </a:lnTo>
                <a:lnTo>
                  <a:pt x="139" y="295"/>
                </a:lnTo>
                <a:lnTo>
                  <a:pt x="326" y="108"/>
                </a:lnTo>
                <a:close/>
                <a:moveTo>
                  <a:pt x="129" y="275"/>
                </a:moveTo>
                <a:lnTo>
                  <a:pt x="112" y="258"/>
                </a:lnTo>
                <a:lnTo>
                  <a:pt x="280" y="91"/>
                </a:lnTo>
                <a:lnTo>
                  <a:pt x="297" y="108"/>
                </a:lnTo>
                <a:lnTo>
                  <a:pt x="129" y="275"/>
                </a:lnTo>
                <a:close/>
                <a:moveTo>
                  <a:pt x="67" y="290"/>
                </a:moveTo>
                <a:lnTo>
                  <a:pt x="37" y="260"/>
                </a:lnTo>
                <a:lnTo>
                  <a:pt x="48" y="208"/>
                </a:lnTo>
                <a:lnTo>
                  <a:pt x="66" y="226"/>
                </a:lnTo>
                <a:lnTo>
                  <a:pt x="66" y="226"/>
                </a:lnTo>
                <a:lnTo>
                  <a:pt x="105" y="265"/>
                </a:lnTo>
                <a:lnTo>
                  <a:pt x="105" y="265"/>
                </a:lnTo>
                <a:lnTo>
                  <a:pt x="119" y="278"/>
                </a:lnTo>
                <a:lnTo>
                  <a:pt x="67" y="290"/>
                </a:lnTo>
                <a:close/>
                <a:moveTo>
                  <a:pt x="272" y="83"/>
                </a:moveTo>
                <a:lnTo>
                  <a:pt x="105" y="250"/>
                </a:lnTo>
                <a:lnTo>
                  <a:pt x="80" y="226"/>
                </a:lnTo>
                <a:lnTo>
                  <a:pt x="248" y="59"/>
                </a:lnTo>
                <a:lnTo>
                  <a:pt x="272" y="83"/>
                </a:lnTo>
                <a:close/>
                <a:moveTo>
                  <a:pt x="219" y="30"/>
                </a:moveTo>
                <a:lnTo>
                  <a:pt x="240" y="51"/>
                </a:lnTo>
                <a:lnTo>
                  <a:pt x="73" y="218"/>
                </a:lnTo>
                <a:lnTo>
                  <a:pt x="52" y="197"/>
                </a:lnTo>
                <a:lnTo>
                  <a:pt x="219" y="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40" dirty="0">
              <a:solidFill>
                <a:schemeClr val="bg1"/>
              </a:solidFill>
              <a:latin typeface="Lato Ligh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C619C3-7D4E-E547-981F-1736D688829B}"/>
              </a:ext>
            </a:extLst>
          </p:cNvPr>
          <p:cNvGrpSpPr>
            <a:grpSpLocks noChangeAspect="1"/>
          </p:cNvGrpSpPr>
          <p:nvPr/>
        </p:nvGrpSpPr>
        <p:grpSpPr>
          <a:xfrm rot="2700000">
            <a:off x="6792836" y="2129249"/>
            <a:ext cx="331140" cy="576916"/>
            <a:chOff x="4732338" y="4783138"/>
            <a:chExt cx="703263" cy="1225550"/>
          </a:xfrm>
          <a:solidFill>
            <a:schemeClr val="bg1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CF510AC-7F58-1048-812B-A3BBFBB9FA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2338" y="4783138"/>
              <a:ext cx="703263" cy="1173163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754F4FB-BDC9-064B-B12A-3B03B2775C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0938" y="5127626"/>
              <a:ext cx="244475" cy="241300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7BC137D-4280-DB4F-B218-CBDAC9FA87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3638" y="5649913"/>
              <a:ext cx="225425" cy="358775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BC6831F-EF22-EE4C-A1CE-0DBA16226F7D}"/>
              </a:ext>
            </a:extLst>
          </p:cNvPr>
          <p:cNvGrpSpPr>
            <a:grpSpLocks noChangeAspect="1"/>
          </p:cNvGrpSpPr>
          <p:nvPr/>
        </p:nvGrpSpPr>
        <p:grpSpPr>
          <a:xfrm>
            <a:off x="7566952" y="3903471"/>
            <a:ext cx="363499" cy="580124"/>
            <a:chOff x="6513513" y="557213"/>
            <a:chExt cx="471488" cy="752475"/>
          </a:xfrm>
          <a:solidFill>
            <a:schemeClr val="bg1"/>
          </a:solidFill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DE004F5-6F90-CE45-BE7B-F14640394C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3513" y="557213"/>
              <a:ext cx="471488" cy="752475"/>
            </a:xfrm>
            <a:custGeom>
              <a:avLst/>
              <a:gdLst>
                <a:gd name="T0" fmla="*/ 80 w 160"/>
                <a:gd name="T1" fmla="*/ 0 h 256"/>
                <a:gd name="T2" fmla="*/ 11 w 160"/>
                <a:gd name="T3" fmla="*/ 120 h 256"/>
                <a:gd name="T4" fmla="*/ 42 w 160"/>
                <a:gd name="T5" fmla="*/ 179 h 256"/>
                <a:gd name="T6" fmla="*/ 49 w 160"/>
                <a:gd name="T7" fmla="*/ 187 h 256"/>
                <a:gd name="T8" fmla="*/ 48 w 160"/>
                <a:gd name="T9" fmla="*/ 208 h 256"/>
                <a:gd name="T10" fmla="*/ 52 w 160"/>
                <a:gd name="T11" fmla="*/ 231 h 256"/>
                <a:gd name="T12" fmla="*/ 108 w 160"/>
                <a:gd name="T13" fmla="*/ 231 h 256"/>
                <a:gd name="T14" fmla="*/ 112 w 160"/>
                <a:gd name="T15" fmla="*/ 208 h 256"/>
                <a:gd name="T16" fmla="*/ 110 w 160"/>
                <a:gd name="T17" fmla="*/ 187 h 256"/>
                <a:gd name="T18" fmla="*/ 118 w 160"/>
                <a:gd name="T19" fmla="*/ 179 h 256"/>
                <a:gd name="T20" fmla="*/ 149 w 160"/>
                <a:gd name="T21" fmla="*/ 120 h 256"/>
                <a:gd name="T22" fmla="*/ 80 w 160"/>
                <a:gd name="T23" fmla="*/ 248 h 256"/>
                <a:gd name="T24" fmla="*/ 99 w 160"/>
                <a:gd name="T25" fmla="*/ 232 h 256"/>
                <a:gd name="T26" fmla="*/ 108 w 160"/>
                <a:gd name="T27" fmla="*/ 218 h 256"/>
                <a:gd name="T28" fmla="*/ 58 w 160"/>
                <a:gd name="T29" fmla="*/ 224 h 256"/>
                <a:gd name="T30" fmla="*/ 58 w 160"/>
                <a:gd name="T31" fmla="*/ 212 h 256"/>
                <a:gd name="T32" fmla="*/ 108 w 160"/>
                <a:gd name="T33" fmla="*/ 218 h 256"/>
                <a:gd name="T34" fmla="*/ 108 w 160"/>
                <a:gd name="T35" fmla="*/ 198 h 256"/>
                <a:gd name="T36" fmla="*/ 58 w 160"/>
                <a:gd name="T37" fmla="*/ 204 h 256"/>
                <a:gd name="T38" fmla="*/ 58 w 160"/>
                <a:gd name="T39" fmla="*/ 192 h 256"/>
                <a:gd name="T40" fmla="*/ 96 w 160"/>
                <a:gd name="T41" fmla="*/ 192 h 256"/>
                <a:gd name="T42" fmla="*/ 135 w 160"/>
                <a:gd name="T43" fmla="*/ 112 h 256"/>
                <a:gd name="T44" fmla="*/ 104 w 160"/>
                <a:gd name="T45" fmla="*/ 170 h 256"/>
                <a:gd name="T46" fmla="*/ 96 w 160"/>
                <a:gd name="T47" fmla="*/ 176 h 256"/>
                <a:gd name="T48" fmla="*/ 96 w 160"/>
                <a:gd name="T49" fmla="*/ 124 h 256"/>
                <a:gd name="T50" fmla="*/ 88 w 160"/>
                <a:gd name="T51" fmla="*/ 176 h 256"/>
                <a:gd name="T52" fmla="*/ 68 w 160"/>
                <a:gd name="T53" fmla="*/ 128 h 256"/>
                <a:gd name="T54" fmla="*/ 60 w 160"/>
                <a:gd name="T55" fmla="*/ 129 h 256"/>
                <a:gd name="T56" fmla="*/ 57 w 160"/>
                <a:gd name="T57" fmla="*/ 172 h 256"/>
                <a:gd name="T58" fmla="*/ 26 w 160"/>
                <a:gd name="T59" fmla="*/ 114 h 256"/>
                <a:gd name="T60" fmla="*/ 16 w 160"/>
                <a:gd name="T61" fmla="*/ 80 h 256"/>
                <a:gd name="T62" fmla="*/ 144 w 160"/>
                <a:gd name="T63" fmla="*/ 8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0" h="256">
                  <a:moveTo>
                    <a:pt x="160" y="80"/>
                  </a:moveTo>
                  <a:cubicBezTo>
                    <a:pt x="160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95"/>
                    <a:pt x="4" y="109"/>
                    <a:pt x="11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42" y="179"/>
                    <a:pt x="42" y="179"/>
                    <a:pt x="42" y="179"/>
                  </a:cubicBezTo>
                  <a:cubicBezTo>
                    <a:pt x="42" y="179"/>
                    <a:pt x="42" y="179"/>
                    <a:pt x="42" y="179"/>
                  </a:cubicBezTo>
                  <a:cubicBezTo>
                    <a:pt x="44" y="182"/>
                    <a:pt x="46" y="185"/>
                    <a:pt x="49" y="187"/>
                  </a:cubicBezTo>
                  <a:cubicBezTo>
                    <a:pt x="46" y="190"/>
                    <a:pt x="44" y="194"/>
                    <a:pt x="44" y="198"/>
                  </a:cubicBezTo>
                  <a:cubicBezTo>
                    <a:pt x="44" y="202"/>
                    <a:pt x="46" y="206"/>
                    <a:pt x="48" y="208"/>
                  </a:cubicBezTo>
                  <a:cubicBezTo>
                    <a:pt x="46" y="211"/>
                    <a:pt x="44" y="214"/>
                    <a:pt x="44" y="218"/>
                  </a:cubicBezTo>
                  <a:cubicBezTo>
                    <a:pt x="44" y="224"/>
                    <a:pt x="47" y="229"/>
                    <a:pt x="52" y="231"/>
                  </a:cubicBezTo>
                  <a:cubicBezTo>
                    <a:pt x="53" y="245"/>
                    <a:pt x="65" y="256"/>
                    <a:pt x="80" y="256"/>
                  </a:cubicBezTo>
                  <a:cubicBezTo>
                    <a:pt x="94" y="256"/>
                    <a:pt x="106" y="245"/>
                    <a:pt x="108" y="231"/>
                  </a:cubicBezTo>
                  <a:cubicBezTo>
                    <a:pt x="112" y="229"/>
                    <a:pt x="116" y="224"/>
                    <a:pt x="116" y="218"/>
                  </a:cubicBezTo>
                  <a:cubicBezTo>
                    <a:pt x="116" y="214"/>
                    <a:pt x="114" y="211"/>
                    <a:pt x="112" y="208"/>
                  </a:cubicBezTo>
                  <a:cubicBezTo>
                    <a:pt x="114" y="206"/>
                    <a:pt x="116" y="202"/>
                    <a:pt x="116" y="198"/>
                  </a:cubicBezTo>
                  <a:cubicBezTo>
                    <a:pt x="116" y="194"/>
                    <a:pt x="114" y="190"/>
                    <a:pt x="110" y="187"/>
                  </a:cubicBezTo>
                  <a:cubicBezTo>
                    <a:pt x="113" y="185"/>
                    <a:pt x="116" y="182"/>
                    <a:pt x="118" y="179"/>
                  </a:cubicBezTo>
                  <a:cubicBezTo>
                    <a:pt x="118" y="179"/>
                    <a:pt x="118" y="179"/>
                    <a:pt x="118" y="179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6" y="109"/>
                    <a:pt x="160" y="95"/>
                    <a:pt x="160" y="80"/>
                  </a:cubicBezTo>
                  <a:close/>
                  <a:moveTo>
                    <a:pt x="80" y="248"/>
                  </a:moveTo>
                  <a:cubicBezTo>
                    <a:pt x="70" y="248"/>
                    <a:pt x="62" y="241"/>
                    <a:pt x="60" y="232"/>
                  </a:cubicBezTo>
                  <a:cubicBezTo>
                    <a:pt x="99" y="232"/>
                    <a:pt x="99" y="232"/>
                    <a:pt x="99" y="232"/>
                  </a:cubicBezTo>
                  <a:cubicBezTo>
                    <a:pt x="97" y="241"/>
                    <a:pt x="89" y="248"/>
                    <a:pt x="80" y="248"/>
                  </a:cubicBezTo>
                  <a:close/>
                  <a:moveTo>
                    <a:pt x="108" y="218"/>
                  </a:moveTo>
                  <a:cubicBezTo>
                    <a:pt x="108" y="222"/>
                    <a:pt x="105" y="224"/>
                    <a:pt x="102" y="224"/>
                  </a:cubicBezTo>
                  <a:cubicBezTo>
                    <a:pt x="58" y="224"/>
                    <a:pt x="58" y="224"/>
                    <a:pt x="58" y="224"/>
                  </a:cubicBezTo>
                  <a:cubicBezTo>
                    <a:pt x="55" y="224"/>
                    <a:pt x="52" y="222"/>
                    <a:pt x="52" y="218"/>
                  </a:cubicBezTo>
                  <a:cubicBezTo>
                    <a:pt x="52" y="215"/>
                    <a:pt x="55" y="212"/>
                    <a:pt x="58" y="212"/>
                  </a:cubicBezTo>
                  <a:cubicBezTo>
                    <a:pt x="102" y="212"/>
                    <a:pt x="102" y="212"/>
                    <a:pt x="102" y="212"/>
                  </a:cubicBezTo>
                  <a:cubicBezTo>
                    <a:pt x="105" y="212"/>
                    <a:pt x="108" y="215"/>
                    <a:pt x="108" y="218"/>
                  </a:cubicBezTo>
                  <a:close/>
                  <a:moveTo>
                    <a:pt x="102" y="192"/>
                  </a:moveTo>
                  <a:cubicBezTo>
                    <a:pt x="105" y="192"/>
                    <a:pt x="108" y="195"/>
                    <a:pt x="108" y="198"/>
                  </a:cubicBezTo>
                  <a:cubicBezTo>
                    <a:pt x="108" y="202"/>
                    <a:pt x="105" y="204"/>
                    <a:pt x="102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5" y="204"/>
                    <a:pt x="52" y="202"/>
                    <a:pt x="52" y="198"/>
                  </a:cubicBezTo>
                  <a:cubicBezTo>
                    <a:pt x="52" y="195"/>
                    <a:pt x="55" y="192"/>
                    <a:pt x="58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96" y="192"/>
                    <a:pt x="96" y="192"/>
                    <a:pt x="96" y="192"/>
                  </a:cubicBezTo>
                  <a:lnTo>
                    <a:pt x="102" y="192"/>
                  </a:lnTo>
                  <a:close/>
                  <a:moveTo>
                    <a:pt x="135" y="112"/>
                  </a:moveTo>
                  <a:cubicBezTo>
                    <a:pt x="135" y="113"/>
                    <a:pt x="135" y="114"/>
                    <a:pt x="134" y="114"/>
                  </a:cubicBezTo>
                  <a:cubicBezTo>
                    <a:pt x="104" y="170"/>
                    <a:pt x="104" y="170"/>
                    <a:pt x="104" y="170"/>
                  </a:cubicBezTo>
                  <a:cubicBezTo>
                    <a:pt x="104" y="170"/>
                    <a:pt x="103" y="171"/>
                    <a:pt x="103" y="172"/>
                  </a:cubicBezTo>
                  <a:cubicBezTo>
                    <a:pt x="102" y="174"/>
                    <a:pt x="100" y="176"/>
                    <a:pt x="96" y="176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100" y="126"/>
                    <a:pt x="98" y="124"/>
                    <a:pt x="96" y="124"/>
                  </a:cubicBezTo>
                  <a:cubicBezTo>
                    <a:pt x="94" y="124"/>
                    <a:pt x="92" y="126"/>
                    <a:pt x="92" y="128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68" y="126"/>
                    <a:pt x="66" y="124"/>
                    <a:pt x="64" y="124"/>
                  </a:cubicBezTo>
                  <a:cubicBezTo>
                    <a:pt x="61" y="124"/>
                    <a:pt x="60" y="126"/>
                    <a:pt x="60" y="129"/>
                  </a:cubicBezTo>
                  <a:cubicBezTo>
                    <a:pt x="64" y="176"/>
                    <a:pt x="64" y="176"/>
                    <a:pt x="64" y="176"/>
                  </a:cubicBezTo>
                  <a:cubicBezTo>
                    <a:pt x="60" y="176"/>
                    <a:pt x="58" y="174"/>
                    <a:pt x="57" y="172"/>
                  </a:cubicBezTo>
                  <a:cubicBezTo>
                    <a:pt x="56" y="171"/>
                    <a:pt x="56" y="171"/>
                    <a:pt x="56" y="170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5" y="114"/>
                    <a:pt x="25" y="113"/>
                    <a:pt x="25" y="112"/>
                  </a:cubicBezTo>
                  <a:cubicBezTo>
                    <a:pt x="19" y="103"/>
                    <a:pt x="16" y="91"/>
                    <a:pt x="16" y="80"/>
                  </a:cubicBezTo>
                  <a:cubicBezTo>
                    <a:pt x="16" y="45"/>
                    <a:pt x="45" y="16"/>
                    <a:pt x="80" y="16"/>
                  </a:cubicBezTo>
                  <a:cubicBezTo>
                    <a:pt x="115" y="16"/>
                    <a:pt x="144" y="45"/>
                    <a:pt x="144" y="80"/>
                  </a:cubicBezTo>
                  <a:cubicBezTo>
                    <a:pt x="144" y="91"/>
                    <a:pt x="141" y="103"/>
                    <a:pt x="135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840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67BB246-3478-A74C-8F1C-961A57D05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763" y="642938"/>
              <a:ext cx="120650" cy="103188"/>
            </a:xfrm>
            <a:custGeom>
              <a:avLst/>
              <a:gdLst>
                <a:gd name="T0" fmla="*/ 35 w 41"/>
                <a:gd name="T1" fmla="*/ 1 h 35"/>
                <a:gd name="T2" fmla="*/ 1 w 41"/>
                <a:gd name="T3" fmla="*/ 29 h 35"/>
                <a:gd name="T4" fmla="*/ 3 w 41"/>
                <a:gd name="T5" fmla="*/ 35 h 35"/>
                <a:gd name="T6" fmla="*/ 4 w 41"/>
                <a:gd name="T7" fmla="*/ 35 h 35"/>
                <a:gd name="T8" fmla="*/ 8 w 41"/>
                <a:gd name="T9" fmla="*/ 33 h 35"/>
                <a:gd name="T10" fmla="*/ 37 w 41"/>
                <a:gd name="T11" fmla="*/ 9 h 35"/>
                <a:gd name="T12" fmla="*/ 40 w 41"/>
                <a:gd name="T13" fmla="*/ 4 h 35"/>
                <a:gd name="T14" fmla="*/ 35 w 41"/>
                <a:gd name="T1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5">
                  <a:moveTo>
                    <a:pt x="35" y="1"/>
                  </a:moveTo>
                  <a:cubicBezTo>
                    <a:pt x="20" y="5"/>
                    <a:pt x="7" y="15"/>
                    <a:pt x="1" y="29"/>
                  </a:cubicBezTo>
                  <a:cubicBezTo>
                    <a:pt x="0" y="31"/>
                    <a:pt x="1" y="34"/>
                    <a:pt x="3" y="35"/>
                  </a:cubicBezTo>
                  <a:cubicBezTo>
                    <a:pt x="3" y="35"/>
                    <a:pt x="4" y="35"/>
                    <a:pt x="4" y="35"/>
                  </a:cubicBezTo>
                  <a:cubicBezTo>
                    <a:pt x="6" y="35"/>
                    <a:pt x="7" y="34"/>
                    <a:pt x="8" y="33"/>
                  </a:cubicBezTo>
                  <a:cubicBezTo>
                    <a:pt x="14" y="21"/>
                    <a:pt x="24" y="12"/>
                    <a:pt x="37" y="9"/>
                  </a:cubicBezTo>
                  <a:cubicBezTo>
                    <a:pt x="39" y="8"/>
                    <a:pt x="41" y="6"/>
                    <a:pt x="40" y="4"/>
                  </a:cubicBezTo>
                  <a:cubicBezTo>
                    <a:pt x="40" y="2"/>
                    <a:pt x="37" y="0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84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42F1EC-B4A2-DF4E-810D-361D67585F9B}"/>
              </a:ext>
            </a:extLst>
          </p:cNvPr>
          <p:cNvGrpSpPr>
            <a:grpSpLocks noChangeAspect="1"/>
          </p:cNvGrpSpPr>
          <p:nvPr/>
        </p:nvGrpSpPr>
        <p:grpSpPr>
          <a:xfrm>
            <a:off x="4978806" y="2215512"/>
            <a:ext cx="452757" cy="430959"/>
            <a:chOff x="6719888" y="887413"/>
            <a:chExt cx="492125" cy="468312"/>
          </a:xfrm>
          <a:solidFill>
            <a:schemeClr val="bg1"/>
          </a:solidFill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2F71736-92EB-F74C-A3B6-44744869EB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9888" y="887413"/>
              <a:ext cx="492125" cy="468312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8 w 128"/>
                <a:gd name="T13" fmla="*/ 110 h 122"/>
                <a:gd name="T14" fmla="*/ 35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6"/>
                    <a:pt x="39" y="109"/>
                    <a:pt x="38" y="110"/>
                  </a:cubicBezTo>
                  <a:cubicBezTo>
                    <a:pt x="36" y="111"/>
                    <a:pt x="35" y="112"/>
                    <a:pt x="35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5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2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051B62E-7F78-8D40-9BDC-D0DFFE13B5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947738"/>
              <a:ext cx="368300" cy="2476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AFA8C32-2A6C-2B43-B76E-4E7C66AC69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3726" y="1201738"/>
              <a:ext cx="46038" cy="4762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4B072043-014B-2142-8B25-9A81721D2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1044575"/>
              <a:ext cx="61913" cy="65087"/>
            </a:xfrm>
            <a:custGeom>
              <a:avLst/>
              <a:gdLst>
                <a:gd name="T0" fmla="*/ 0 w 39"/>
                <a:gd name="T1" fmla="*/ 24 h 41"/>
                <a:gd name="T2" fmla="*/ 39 w 39"/>
                <a:gd name="T3" fmla="*/ 41 h 41"/>
                <a:gd name="T4" fmla="*/ 39 w 39"/>
                <a:gd name="T5" fmla="*/ 32 h 41"/>
                <a:gd name="T6" fmla="*/ 12 w 39"/>
                <a:gd name="T7" fmla="*/ 19 h 41"/>
                <a:gd name="T8" fmla="*/ 39 w 39"/>
                <a:gd name="T9" fmla="*/ 10 h 41"/>
                <a:gd name="T10" fmla="*/ 39 w 39"/>
                <a:gd name="T11" fmla="*/ 0 h 41"/>
                <a:gd name="T12" fmla="*/ 0 w 39"/>
                <a:gd name="T13" fmla="*/ 17 h 41"/>
                <a:gd name="T14" fmla="*/ 0 w 39"/>
                <a:gd name="T15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0" y="24"/>
                  </a:moveTo>
                  <a:lnTo>
                    <a:pt x="39" y="41"/>
                  </a:lnTo>
                  <a:lnTo>
                    <a:pt x="39" y="32"/>
                  </a:lnTo>
                  <a:lnTo>
                    <a:pt x="12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0" y="17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749A73E-D076-8942-9610-F3833A51B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076" y="1033463"/>
              <a:ext cx="31750" cy="87312"/>
            </a:xfrm>
            <a:custGeom>
              <a:avLst/>
              <a:gdLst>
                <a:gd name="T0" fmla="*/ 7 w 8"/>
                <a:gd name="T1" fmla="*/ 0 h 23"/>
                <a:gd name="T2" fmla="*/ 5 w 8"/>
                <a:gd name="T3" fmla="*/ 0 h 23"/>
                <a:gd name="T4" fmla="*/ 5 w 8"/>
                <a:gd name="T5" fmla="*/ 2 h 23"/>
                <a:gd name="T6" fmla="*/ 0 w 8"/>
                <a:gd name="T7" fmla="*/ 20 h 23"/>
                <a:gd name="T8" fmla="*/ 0 w 8"/>
                <a:gd name="T9" fmla="*/ 22 h 23"/>
                <a:gd name="T10" fmla="*/ 2 w 8"/>
                <a:gd name="T11" fmla="*/ 23 h 23"/>
                <a:gd name="T12" fmla="*/ 3 w 8"/>
                <a:gd name="T13" fmla="*/ 23 h 23"/>
                <a:gd name="T14" fmla="*/ 3 w 8"/>
                <a:gd name="T15" fmla="*/ 22 h 23"/>
                <a:gd name="T16" fmla="*/ 4 w 8"/>
                <a:gd name="T17" fmla="*/ 21 h 23"/>
                <a:gd name="T18" fmla="*/ 8 w 8"/>
                <a:gd name="T19" fmla="*/ 3 h 23"/>
                <a:gd name="T20" fmla="*/ 8 w 8"/>
                <a:gd name="T21" fmla="*/ 1 h 23"/>
                <a:gd name="T22" fmla="*/ 8 w 8"/>
                <a:gd name="T23" fmla="*/ 0 h 23"/>
                <a:gd name="T24" fmla="*/ 7 w 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2" y="23"/>
                    <a:pt x="2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4" y="2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388900D-E362-F44A-8106-EE91A5839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763" y="1044575"/>
              <a:ext cx="60325" cy="65087"/>
            </a:xfrm>
            <a:custGeom>
              <a:avLst/>
              <a:gdLst>
                <a:gd name="T0" fmla="*/ 0 w 38"/>
                <a:gd name="T1" fmla="*/ 10 h 41"/>
                <a:gd name="T2" fmla="*/ 26 w 38"/>
                <a:gd name="T3" fmla="*/ 19 h 41"/>
                <a:gd name="T4" fmla="*/ 0 w 38"/>
                <a:gd name="T5" fmla="*/ 32 h 41"/>
                <a:gd name="T6" fmla="*/ 0 w 38"/>
                <a:gd name="T7" fmla="*/ 41 h 41"/>
                <a:gd name="T8" fmla="*/ 38 w 38"/>
                <a:gd name="T9" fmla="*/ 24 h 41"/>
                <a:gd name="T10" fmla="*/ 38 w 38"/>
                <a:gd name="T11" fmla="*/ 17 h 41"/>
                <a:gd name="T12" fmla="*/ 0 w 38"/>
                <a:gd name="T13" fmla="*/ 0 h 41"/>
                <a:gd name="T14" fmla="*/ 0 w 38"/>
                <a:gd name="T1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1">
                  <a:moveTo>
                    <a:pt x="0" y="10"/>
                  </a:moveTo>
                  <a:lnTo>
                    <a:pt x="26" y="19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38" y="2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6E90D666-E1E3-A54F-9852-A0A9DCFE65DB}"/>
              </a:ext>
            </a:extLst>
          </p:cNvPr>
          <p:cNvSpPr txBox="1">
            <a:spLocks/>
          </p:cNvSpPr>
          <p:nvPr/>
        </p:nvSpPr>
        <p:spPr>
          <a:xfrm>
            <a:off x="4775355" y="3549686"/>
            <a:ext cx="2640413" cy="1220457"/>
          </a:xfrm>
          <a:prstGeom prst="rect">
            <a:avLst/>
          </a:prstGeom>
        </p:spPr>
        <p:txBody>
          <a:bodyPr/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52">
              <a:buClr>
                <a:srgbClr val="0070C0"/>
              </a:buClr>
              <a:defRPr/>
            </a:pPr>
            <a:endParaRPr lang="en-IN" sz="1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5A4FD72-8F2D-3540-8B39-B784656F80CE}"/>
              </a:ext>
            </a:extLst>
          </p:cNvPr>
          <p:cNvSpPr txBox="1"/>
          <p:nvPr/>
        </p:nvSpPr>
        <p:spPr>
          <a:xfrm>
            <a:off x="3558746" y="10462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446BF53-1A8F-9D47-B832-9FB3AD56A464}"/>
              </a:ext>
            </a:extLst>
          </p:cNvPr>
          <p:cNvSpPr txBox="1"/>
          <p:nvPr/>
        </p:nvSpPr>
        <p:spPr>
          <a:xfrm>
            <a:off x="-108109" y="147817"/>
            <a:ext cx="4922813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School Admin Ops [3/5]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16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E4934E-5ED5-1A4C-A9E8-E1C109C0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6393A-3CD7-DF43-8300-B64F79B9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13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B8224E-9119-2B4B-9A27-52E001E55F20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19200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9D4BF3-9F93-4A48-8409-3E00630BE776}"/>
              </a:ext>
            </a:extLst>
          </p:cNvPr>
          <p:cNvCxnSpPr>
            <a:cxnSpLocks/>
          </p:cNvCxnSpPr>
          <p:nvPr/>
        </p:nvCxnSpPr>
        <p:spPr>
          <a:xfrm flipH="1">
            <a:off x="1" y="6856021"/>
            <a:ext cx="1219200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C98F9E-03D4-6946-8A67-49670DA0F239}"/>
              </a:ext>
            </a:extLst>
          </p:cNvPr>
          <p:cNvCxnSpPr/>
          <p:nvPr/>
        </p:nvCxnSpPr>
        <p:spPr>
          <a:xfrm>
            <a:off x="1" y="0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B0EFB6-DE98-8148-A59F-368D3C39318A}"/>
              </a:ext>
            </a:extLst>
          </p:cNvPr>
          <p:cNvCxnSpPr/>
          <p:nvPr/>
        </p:nvCxnSpPr>
        <p:spPr>
          <a:xfrm>
            <a:off x="12192001" y="-1979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1F49D798-A494-E545-8F6C-D0B3ABB675CD}"/>
              </a:ext>
            </a:extLst>
          </p:cNvPr>
          <p:cNvGrpSpPr/>
          <p:nvPr/>
        </p:nvGrpSpPr>
        <p:grpSpPr>
          <a:xfrm>
            <a:off x="42558" y="4023458"/>
            <a:ext cx="3519338" cy="1044206"/>
            <a:chOff x="1062445" y="4163166"/>
            <a:chExt cx="4266586" cy="15156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96C44A9-9D7B-EE41-8DB7-B7CFB71DED0E}"/>
                </a:ext>
              </a:extLst>
            </p:cNvPr>
            <p:cNvSpPr/>
            <p:nvPr/>
          </p:nvSpPr>
          <p:spPr>
            <a:xfrm flipH="1">
              <a:off x="2235069" y="4542842"/>
              <a:ext cx="3093962" cy="7562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8304F37-CD20-4D43-AD43-4EED82F63571}"/>
                </a:ext>
              </a:extLst>
            </p:cNvPr>
            <p:cNvSpPr/>
            <p:nvPr/>
          </p:nvSpPr>
          <p:spPr>
            <a:xfrm flipH="1">
              <a:off x="1062445" y="4163166"/>
              <a:ext cx="1275526" cy="151560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0B7A8D-C87B-7947-85FE-99307991ED63}"/>
              </a:ext>
            </a:extLst>
          </p:cNvPr>
          <p:cNvGrpSpPr/>
          <p:nvPr/>
        </p:nvGrpSpPr>
        <p:grpSpPr>
          <a:xfrm>
            <a:off x="135100" y="598177"/>
            <a:ext cx="3608404" cy="1052598"/>
            <a:chOff x="1713257" y="1968392"/>
            <a:chExt cx="4194608" cy="15156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A33C01-C717-514B-AE2A-382092A968B6}"/>
                </a:ext>
              </a:extLst>
            </p:cNvPr>
            <p:cNvSpPr/>
            <p:nvPr/>
          </p:nvSpPr>
          <p:spPr>
            <a:xfrm flipH="1">
              <a:off x="2813903" y="2348068"/>
              <a:ext cx="3093962" cy="756252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4D65717-5B17-E343-920F-E5A7A8AEF907}"/>
                </a:ext>
              </a:extLst>
            </p:cNvPr>
            <p:cNvSpPr/>
            <p:nvPr/>
          </p:nvSpPr>
          <p:spPr>
            <a:xfrm flipH="1">
              <a:off x="1713257" y="1968392"/>
              <a:ext cx="1203553" cy="1515602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730C44-DEB2-F747-B9C7-2535DAA6E3AE}"/>
              </a:ext>
            </a:extLst>
          </p:cNvPr>
          <p:cNvGrpSpPr/>
          <p:nvPr/>
        </p:nvGrpSpPr>
        <p:grpSpPr>
          <a:xfrm rot="10800000">
            <a:off x="4581703" y="734436"/>
            <a:ext cx="3661465" cy="1021631"/>
            <a:chOff x="6276422" y="2478054"/>
            <a:chExt cx="4021740" cy="147101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FC913B-145A-5448-A842-D6893845CE73}"/>
                </a:ext>
              </a:extLst>
            </p:cNvPr>
            <p:cNvSpPr/>
            <p:nvPr/>
          </p:nvSpPr>
          <p:spPr>
            <a:xfrm>
              <a:off x="6276422" y="2857728"/>
              <a:ext cx="3093962" cy="7562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C2ED619-ADA2-8947-97DA-F0F8C35BB3AF}"/>
                </a:ext>
              </a:extLst>
            </p:cNvPr>
            <p:cNvSpPr/>
            <p:nvPr/>
          </p:nvSpPr>
          <p:spPr>
            <a:xfrm>
              <a:off x="9156662" y="2478054"/>
              <a:ext cx="1141500" cy="147101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Inhaltsplatzhalter 4">
            <a:extLst>
              <a:ext uri="{FF2B5EF4-FFF2-40B4-BE49-F238E27FC236}">
                <a16:creationId xmlns:a16="http://schemas.microsoft.com/office/drawing/2014/main" id="{EDAFA27C-AE72-DB4F-9E35-A85FB0238BAD}"/>
              </a:ext>
            </a:extLst>
          </p:cNvPr>
          <p:cNvSpPr txBox="1">
            <a:spLocks/>
          </p:cNvSpPr>
          <p:nvPr/>
        </p:nvSpPr>
        <p:spPr>
          <a:xfrm>
            <a:off x="817106" y="4918019"/>
            <a:ext cx="3276832" cy="193899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Deals with student information, room assignment, admission cancellation, monthly rent, and staff information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Automated reservation of hostel rooms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Automated fee collecting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Automated allocation of rooms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Keeps tab of student in-time &amp; out time.</a:t>
            </a:r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A473342A-1D37-0843-A0ED-5911DC6B2184}"/>
              </a:ext>
            </a:extLst>
          </p:cNvPr>
          <p:cNvSpPr txBox="1">
            <a:spLocks/>
          </p:cNvSpPr>
          <p:nvPr/>
        </p:nvSpPr>
        <p:spPr>
          <a:xfrm flipH="1">
            <a:off x="1042486" y="1382185"/>
            <a:ext cx="3497748" cy="289310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4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Intuitive And Easy To Use UI</a:t>
            </a:r>
          </a:p>
          <a:p>
            <a:pPr>
              <a:lnSpc>
                <a:spcPct val="100000"/>
              </a:lnSpc>
              <a:spcAft>
                <a:spcPts val="4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No Limit On The Fields &amp; Books To Be Uploaded</a:t>
            </a:r>
          </a:p>
          <a:p>
            <a:pPr>
              <a:lnSpc>
                <a:spcPct val="100000"/>
              </a:lnSpc>
              <a:spcAft>
                <a:spcPts val="4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Auto-fine Calculation And Integration With Main Fees</a:t>
            </a:r>
          </a:p>
          <a:p>
            <a:pPr>
              <a:lnSpc>
                <a:spcPct val="100000"/>
              </a:lnSpc>
              <a:spcAft>
                <a:spcPts val="4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Barcode on books, option to issue books with Scanning bar code </a:t>
            </a:r>
          </a:p>
          <a:p>
            <a:pPr>
              <a:lnSpc>
                <a:spcPct val="100000"/>
              </a:lnSpc>
              <a:spcAft>
                <a:spcPts val="4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Adding and maintaining newspaper register </a:t>
            </a:r>
          </a:p>
          <a:p>
            <a:pPr>
              <a:lnSpc>
                <a:spcPct val="100000"/>
              </a:lnSpc>
              <a:spcAft>
                <a:spcPts val="4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Book availability reports</a:t>
            </a:r>
          </a:p>
          <a:p>
            <a:pPr>
              <a:lnSpc>
                <a:spcPct val="100000"/>
              </a:lnSpc>
              <a:spcAft>
                <a:spcPts val="4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Status check of verified, unverified and discarded books list 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B641266E-1BD2-054D-835E-8A566100A1B5}"/>
              </a:ext>
            </a:extLst>
          </p:cNvPr>
          <p:cNvSpPr txBox="1">
            <a:spLocks/>
          </p:cNvSpPr>
          <p:nvPr/>
        </p:nvSpPr>
        <p:spPr>
          <a:xfrm flipH="1">
            <a:off x="5124687" y="1710736"/>
            <a:ext cx="3442412" cy="415498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Transport Management - Fleet, Route and corresponding fees linked to the students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Bus Management – Complete details of vehicle including Driver details, Photo, contact details ad GPS Id </a:t>
            </a:r>
            <a:endParaRPr lang="en-IN" sz="1000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Route Planning - Adding Route Name and Number &amp; Mapping Route to students.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Transport linked with stops &amp; Fees system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Month wise transport report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Transport notifications in case of any change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IN" sz="1400" dirty="0">
              <a:solidFill>
                <a:srgbClr val="002060"/>
              </a:solidFill>
              <a:latin typeface="Charter Roman" panose="02040503050506020203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AF2097-B23A-2945-A401-448C59CF6BE9}"/>
              </a:ext>
            </a:extLst>
          </p:cNvPr>
          <p:cNvSpPr/>
          <p:nvPr/>
        </p:nvSpPr>
        <p:spPr>
          <a:xfrm>
            <a:off x="1241694" y="912226"/>
            <a:ext cx="2408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latin typeface="Charter Roman" panose="02040503050506020203" pitchFamily="18" charset="0"/>
                <a:ea typeface="Cambria" pitchFamily="18" charset="0"/>
              </a:rPr>
              <a:t>Library Management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4E810EF-898B-5941-B8B3-938DBF3A2F1A}"/>
              </a:ext>
            </a:extLst>
          </p:cNvPr>
          <p:cNvSpPr/>
          <p:nvPr/>
        </p:nvSpPr>
        <p:spPr>
          <a:xfrm>
            <a:off x="1170992" y="4360895"/>
            <a:ext cx="2324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b="1" dirty="0">
                <a:latin typeface="Charter Roman" panose="02040503050506020203" pitchFamily="18" charset="0"/>
              </a:rPr>
              <a:t>Hostel Management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1324A63-2894-4E4A-AB6E-C76B83E31F2E}"/>
              </a:ext>
            </a:extLst>
          </p:cNvPr>
          <p:cNvSpPr/>
          <p:nvPr/>
        </p:nvSpPr>
        <p:spPr>
          <a:xfrm>
            <a:off x="5543092" y="1060802"/>
            <a:ext cx="2745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latin typeface="Charter Roman" panose="02040503050506020203" pitchFamily="18" charset="0"/>
              </a:rPr>
              <a:t>Transport Management </a:t>
            </a:r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021523-726B-6C4B-988C-5135AFB1FF6E}"/>
              </a:ext>
            </a:extLst>
          </p:cNvPr>
          <p:cNvGrpSpPr/>
          <p:nvPr/>
        </p:nvGrpSpPr>
        <p:grpSpPr>
          <a:xfrm>
            <a:off x="8986679" y="718954"/>
            <a:ext cx="3039065" cy="904238"/>
            <a:chOff x="1713257" y="1968392"/>
            <a:chExt cx="4194608" cy="151560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5AACB49-2E7D-3C42-80C7-F420282E2FBD}"/>
                </a:ext>
              </a:extLst>
            </p:cNvPr>
            <p:cNvSpPr/>
            <p:nvPr/>
          </p:nvSpPr>
          <p:spPr>
            <a:xfrm flipH="1">
              <a:off x="2813903" y="2348068"/>
              <a:ext cx="3093962" cy="756252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66BD3AA-7448-1A48-BA90-3C0B46F3A936}"/>
                </a:ext>
              </a:extLst>
            </p:cNvPr>
            <p:cNvSpPr/>
            <p:nvPr/>
          </p:nvSpPr>
          <p:spPr>
            <a:xfrm flipH="1">
              <a:off x="1713257" y="1968392"/>
              <a:ext cx="1203553" cy="1515602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CB1289E-F75C-CE4A-AC4B-92DC204107E0}"/>
              </a:ext>
            </a:extLst>
          </p:cNvPr>
          <p:cNvSpPr/>
          <p:nvPr/>
        </p:nvSpPr>
        <p:spPr>
          <a:xfrm>
            <a:off x="9792920" y="995196"/>
            <a:ext cx="2745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latin typeface="Charter Roman" panose="02040503050506020203" pitchFamily="18" charset="0"/>
              </a:rPr>
              <a:t>Surveys &amp; Feedback</a:t>
            </a:r>
            <a:endParaRPr lang="en-US" dirty="0"/>
          </a:p>
        </p:txBody>
      </p:sp>
      <p:sp>
        <p:nvSpPr>
          <p:cNvPr id="41" name="Inhaltsplatzhalter 4">
            <a:extLst>
              <a:ext uri="{FF2B5EF4-FFF2-40B4-BE49-F238E27FC236}">
                <a16:creationId xmlns:a16="http://schemas.microsoft.com/office/drawing/2014/main" id="{1F9C9410-7646-9A47-BD1B-F37D45500C75}"/>
              </a:ext>
            </a:extLst>
          </p:cNvPr>
          <p:cNvSpPr txBox="1">
            <a:spLocks/>
          </p:cNvSpPr>
          <p:nvPr/>
        </p:nvSpPr>
        <p:spPr>
          <a:xfrm flipH="1">
            <a:off x="9273496" y="1635212"/>
            <a:ext cx="2918505" cy="35855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Creating surveys &amp; Polls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Locking service for internal consumption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Publishing for outside audience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Adding feedback from visitors or parents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Notification frequency can be set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Ratings value for the feedback form</a:t>
            </a:r>
            <a:r>
              <a:rPr lang="en-IN" dirty="0">
                <a:solidFill>
                  <a:srgbClr val="002060"/>
                </a:solidFill>
              </a:rPr>
              <a:t> </a:t>
            </a:r>
            <a:endParaRPr lang="en-IN" sz="14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Reports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IN" sz="1400" dirty="0">
              <a:solidFill>
                <a:srgbClr val="002060"/>
              </a:solidFill>
              <a:latin typeface="Charter Roman" panose="02040503050506020203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1F7646-D18A-7645-B816-5EC52BD9F860}"/>
              </a:ext>
            </a:extLst>
          </p:cNvPr>
          <p:cNvSpPr txBox="1"/>
          <p:nvPr/>
        </p:nvSpPr>
        <p:spPr>
          <a:xfrm>
            <a:off x="-108109" y="147817"/>
            <a:ext cx="4922813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School Admin Ops [4/5]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16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F8E63C-8535-4C48-AC76-2641DE470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41A091-C02B-8D4F-99C5-06973CC77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14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0AD0D8-DDB0-044B-95E5-BE4FC2DA001D}"/>
              </a:ext>
            </a:extLst>
          </p:cNvPr>
          <p:cNvCxnSpPr>
            <a:cxnSpLocks/>
          </p:cNvCxnSpPr>
          <p:nvPr/>
        </p:nvCxnSpPr>
        <p:spPr>
          <a:xfrm flipH="1">
            <a:off x="-19733" y="-11898"/>
            <a:ext cx="1219200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2DCF41-4C3B-584F-9BA8-EC9B3C07A42C}"/>
              </a:ext>
            </a:extLst>
          </p:cNvPr>
          <p:cNvCxnSpPr>
            <a:cxnSpLocks/>
          </p:cNvCxnSpPr>
          <p:nvPr/>
        </p:nvCxnSpPr>
        <p:spPr>
          <a:xfrm flipH="1">
            <a:off x="-19732" y="6844123"/>
            <a:ext cx="1219200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F915C7-05F4-5140-A1F2-E041A4016D93}"/>
              </a:ext>
            </a:extLst>
          </p:cNvPr>
          <p:cNvCxnSpPr/>
          <p:nvPr/>
        </p:nvCxnSpPr>
        <p:spPr>
          <a:xfrm>
            <a:off x="-19732" y="-11898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C395AA-065F-D744-99C0-412E923F3CA9}"/>
              </a:ext>
            </a:extLst>
          </p:cNvPr>
          <p:cNvCxnSpPr/>
          <p:nvPr/>
        </p:nvCxnSpPr>
        <p:spPr>
          <a:xfrm>
            <a:off x="12172268" y="-13877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49719A3-C242-3844-B900-E5CF2F2ADC43}"/>
              </a:ext>
            </a:extLst>
          </p:cNvPr>
          <p:cNvGrpSpPr/>
          <p:nvPr/>
        </p:nvGrpSpPr>
        <p:grpSpPr>
          <a:xfrm>
            <a:off x="10461648" y="3898425"/>
            <a:ext cx="680294" cy="680294"/>
            <a:chOff x="6465780" y="775116"/>
            <a:chExt cx="1284016" cy="12840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50B846E-9CE2-B144-81A1-D970AE3AA584}"/>
                </a:ext>
              </a:extLst>
            </p:cNvPr>
            <p:cNvGrpSpPr>
              <a:grpSpLocks noChangeAspect="1"/>
            </p:cNvGrpSpPr>
            <p:nvPr/>
          </p:nvGrpSpPr>
          <p:grpSpPr>
            <a:xfrm rot="2700000">
              <a:off x="6860240" y="985848"/>
              <a:ext cx="495096" cy="862552"/>
              <a:chOff x="4732338" y="4783138"/>
              <a:chExt cx="703263" cy="1225550"/>
            </a:xfrm>
            <a:solidFill>
              <a:schemeClr val="bg1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01E3D415-B9E6-1E44-9611-FCB3963FE3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32338" y="4783138"/>
                <a:ext cx="703263" cy="1173163"/>
              </a:xfrm>
              <a:custGeom>
                <a:avLst/>
                <a:gdLst>
                  <a:gd name="T0" fmla="*/ 50 w 184"/>
                  <a:gd name="T1" fmla="*/ 310 h 310"/>
                  <a:gd name="T2" fmla="*/ 32 w 184"/>
                  <a:gd name="T3" fmla="*/ 282 h 310"/>
                  <a:gd name="T4" fmla="*/ 10 w 184"/>
                  <a:gd name="T5" fmla="*/ 199 h 310"/>
                  <a:gd name="T6" fmla="*/ 39 w 184"/>
                  <a:gd name="T7" fmla="*/ 171 h 310"/>
                  <a:gd name="T8" fmla="*/ 30 w 184"/>
                  <a:gd name="T9" fmla="*/ 116 h 310"/>
                  <a:gd name="T10" fmla="*/ 36 w 184"/>
                  <a:gd name="T11" fmla="*/ 73 h 310"/>
                  <a:gd name="T12" fmla="*/ 36 w 184"/>
                  <a:gd name="T13" fmla="*/ 72 h 310"/>
                  <a:gd name="T14" fmla="*/ 92 w 184"/>
                  <a:gd name="T15" fmla="*/ 0 h 310"/>
                  <a:gd name="T16" fmla="*/ 148 w 184"/>
                  <a:gd name="T17" fmla="*/ 72 h 310"/>
                  <a:gd name="T18" fmla="*/ 148 w 184"/>
                  <a:gd name="T19" fmla="*/ 73 h 310"/>
                  <a:gd name="T20" fmla="*/ 155 w 184"/>
                  <a:gd name="T21" fmla="*/ 116 h 310"/>
                  <a:gd name="T22" fmla="*/ 145 w 184"/>
                  <a:gd name="T23" fmla="*/ 171 h 310"/>
                  <a:gd name="T24" fmla="*/ 174 w 184"/>
                  <a:gd name="T25" fmla="*/ 199 h 310"/>
                  <a:gd name="T26" fmla="*/ 153 w 184"/>
                  <a:gd name="T27" fmla="*/ 282 h 310"/>
                  <a:gd name="T28" fmla="*/ 134 w 184"/>
                  <a:gd name="T29" fmla="*/ 310 h 310"/>
                  <a:gd name="T30" fmla="*/ 134 w 184"/>
                  <a:gd name="T31" fmla="*/ 276 h 310"/>
                  <a:gd name="T32" fmla="*/ 118 w 184"/>
                  <a:gd name="T33" fmla="*/ 239 h 310"/>
                  <a:gd name="T34" fmla="*/ 118 w 184"/>
                  <a:gd name="T35" fmla="*/ 240 h 310"/>
                  <a:gd name="T36" fmla="*/ 115 w 184"/>
                  <a:gd name="T37" fmla="*/ 246 h 310"/>
                  <a:gd name="T38" fmla="*/ 108 w 184"/>
                  <a:gd name="T39" fmla="*/ 245 h 310"/>
                  <a:gd name="T40" fmla="*/ 76 w 184"/>
                  <a:gd name="T41" fmla="*/ 245 h 310"/>
                  <a:gd name="T42" fmla="*/ 69 w 184"/>
                  <a:gd name="T43" fmla="*/ 246 h 310"/>
                  <a:gd name="T44" fmla="*/ 66 w 184"/>
                  <a:gd name="T45" fmla="*/ 240 h 310"/>
                  <a:gd name="T46" fmla="*/ 66 w 184"/>
                  <a:gd name="T47" fmla="*/ 239 h 310"/>
                  <a:gd name="T48" fmla="*/ 50 w 184"/>
                  <a:gd name="T49" fmla="*/ 276 h 310"/>
                  <a:gd name="T50" fmla="*/ 50 w 184"/>
                  <a:gd name="T51" fmla="*/ 310 h 310"/>
                  <a:gd name="T52" fmla="*/ 55 w 184"/>
                  <a:gd name="T53" fmla="*/ 79 h 310"/>
                  <a:gd name="T54" fmla="*/ 50 w 184"/>
                  <a:gd name="T55" fmla="*/ 116 h 310"/>
                  <a:gd name="T56" fmla="*/ 61 w 184"/>
                  <a:gd name="T57" fmla="*/ 174 h 310"/>
                  <a:gd name="T58" fmla="*/ 64 w 184"/>
                  <a:gd name="T59" fmla="*/ 184 h 310"/>
                  <a:gd name="T60" fmla="*/ 54 w 184"/>
                  <a:gd name="T61" fmla="*/ 187 h 310"/>
                  <a:gd name="T62" fmla="*/ 29 w 184"/>
                  <a:gd name="T63" fmla="*/ 205 h 310"/>
                  <a:gd name="T64" fmla="*/ 36 w 184"/>
                  <a:gd name="T65" fmla="*/ 247 h 310"/>
                  <a:gd name="T66" fmla="*/ 65 w 184"/>
                  <a:gd name="T67" fmla="*/ 215 h 310"/>
                  <a:gd name="T68" fmla="*/ 74 w 184"/>
                  <a:gd name="T69" fmla="*/ 209 h 310"/>
                  <a:gd name="T70" fmla="*/ 79 w 184"/>
                  <a:gd name="T71" fmla="*/ 219 h 310"/>
                  <a:gd name="T72" fmla="*/ 82 w 184"/>
                  <a:gd name="T73" fmla="*/ 225 h 310"/>
                  <a:gd name="T74" fmla="*/ 103 w 184"/>
                  <a:gd name="T75" fmla="*/ 225 h 310"/>
                  <a:gd name="T76" fmla="*/ 105 w 184"/>
                  <a:gd name="T77" fmla="*/ 219 h 310"/>
                  <a:gd name="T78" fmla="*/ 110 w 184"/>
                  <a:gd name="T79" fmla="*/ 209 h 310"/>
                  <a:gd name="T80" fmla="*/ 120 w 184"/>
                  <a:gd name="T81" fmla="*/ 215 h 310"/>
                  <a:gd name="T82" fmla="*/ 148 w 184"/>
                  <a:gd name="T83" fmla="*/ 247 h 310"/>
                  <a:gd name="T84" fmla="*/ 155 w 184"/>
                  <a:gd name="T85" fmla="*/ 205 h 310"/>
                  <a:gd name="T86" fmla="*/ 130 w 184"/>
                  <a:gd name="T87" fmla="*/ 187 h 310"/>
                  <a:gd name="T88" fmla="*/ 120 w 184"/>
                  <a:gd name="T89" fmla="*/ 184 h 310"/>
                  <a:gd name="T90" fmla="*/ 123 w 184"/>
                  <a:gd name="T91" fmla="*/ 174 h 310"/>
                  <a:gd name="T92" fmla="*/ 135 w 184"/>
                  <a:gd name="T93" fmla="*/ 116 h 310"/>
                  <a:gd name="T94" fmla="*/ 129 w 184"/>
                  <a:gd name="T95" fmla="*/ 79 h 310"/>
                  <a:gd name="T96" fmla="*/ 92 w 184"/>
                  <a:gd name="T97" fmla="*/ 21 h 310"/>
                  <a:gd name="T98" fmla="*/ 55 w 184"/>
                  <a:gd name="T99" fmla="*/ 79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4" h="310">
                    <a:moveTo>
                      <a:pt x="50" y="310"/>
                    </a:moveTo>
                    <a:cubicBezTo>
                      <a:pt x="32" y="282"/>
                      <a:pt x="32" y="282"/>
                      <a:pt x="32" y="282"/>
                    </a:cubicBezTo>
                    <a:cubicBezTo>
                      <a:pt x="28" y="276"/>
                      <a:pt x="0" y="230"/>
                      <a:pt x="10" y="199"/>
                    </a:cubicBezTo>
                    <a:cubicBezTo>
                      <a:pt x="14" y="187"/>
                      <a:pt x="24" y="178"/>
                      <a:pt x="39" y="171"/>
                    </a:cubicBezTo>
                    <a:cubicBezTo>
                      <a:pt x="33" y="151"/>
                      <a:pt x="30" y="132"/>
                      <a:pt x="30" y="116"/>
                    </a:cubicBezTo>
                    <a:cubicBezTo>
                      <a:pt x="30" y="102"/>
                      <a:pt x="32" y="87"/>
                      <a:pt x="36" y="73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50" y="35"/>
                      <a:pt x="77" y="0"/>
                      <a:pt x="92" y="0"/>
                    </a:cubicBezTo>
                    <a:cubicBezTo>
                      <a:pt x="107" y="0"/>
                      <a:pt x="134" y="35"/>
                      <a:pt x="148" y="72"/>
                    </a:cubicBezTo>
                    <a:cubicBezTo>
                      <a:pt x="148" y="73"/>
                      <a:pt x="148" y="73"/>
                      <a:pt x="148" y="73"/>
                    </a:cubicBezTo>
                    <a:cubicBezTo>
                      <a:pt x="152" y="87"/>
                      <a:pt x="155" y="102"/>
                      <a:pt x="155" y="116"/>
                    </a:cubicBezTo>
                    <a:cubicBezTo>
                      <a:pt x="155" y="132"/>
                      <a:pt x="152" y="151"/>
                      <a:pt x="145" y="171"/>
                    </a:cubicBezTo>
                    <a:cubicBezTo>
                      <a:pt x="160" y="178"/>
                      <a:pt x="170" y="187"/>
                      <a:pt x="174" y="199"/>
                    </a:cubicBezTo>
                    <a:cubicBezTo>
                      <a:pt x="184" y="230"/>
                      <a:pt x="156" y="276"/>
                      <a:pt x="153" y="282"/>
                    </a:cubicBezTo>
                    <a:cubicBezTo>
                      <a:pt x="134" y="310"/>
                      <a:pt x="134" y="310"/>
                      <a:pt x="134" y="310"/>
                    </a:cubicBezTo>
                    <a:cubicBezTo>
                      <a:pt x="134" y="276"/>
                      <a:pt x="134" y="276"/>
                      <a:pt x="134" y="276"/>
                    </a:cubicBezTo>
                    <a:cubicBezTo>
                      <a:pt x="134" y="262"/>
                      <a:pt x="128" y="248"/>
                      <a:pt x="118" y="239"/>
                    </a:cubicBezTo>
                    <a:cubicBezTo>
                      <a:pt x="118" y="239"/>
                      <a:pt x="118" y="239"/>
                      <a:pt x="118" y="240"/>
                    </a:cubicBezTo>
                    <a:cubicBezTo>
                      <a:pt x="115" y="246"/>
                      <a:pt x="115" y="246"/>
                      <a:pt x="115" y="246"/>
                    </a:cubicBezTo>
                    <a:cubicBezTo>
                      <a:pt x="108" y="245"/>
                      <a:pt x="108" y="245"/>
                      <a:pt x="108" y="245"/>
                    </a:cubicBezTo>
                    <a:cubicBezTo>
                      <a:pt x="98" y="245"/>
                      <a:pt x="87" y="245"/>
                      <a:pt x="76" y="245"/>
                    </a:cubicBezTo>
                    <a:cubicBezTo>
                      <a:pt x="69" y="246"/>
                      <a:pt x="69" y="246"/>
                      <a:pt x="69" y="246"/>
                    </a:cubicBezTo>
                    <a:cubicBezTo>
                      <a:pt x="66" y="240"/>
                      <a:pt x="66" y="240"/>
                      <a:pt x="66" y="240"/>
                    </a:cubicBezTo>
                    <a:cubicBezTo>
                      <a:pt x="66" y="239"/>
                      <a:pt x="66" y="239"/>
                      <a:pt x="66" y="239"/>
                    </a:cubicBezTo>
                    <a:cubicBezTo>
                      <a:pt x="56" y="249"/>
                      <a:pt x="50" y="262"/>
                      <a:pt x="50" y="276"/>
                    </a:cubicBezTo>
                    <a:lnTo>
                      <a:pt x="50" y="310"/>
                    </a:lnTo>
                    <a:close/>
                    <a:moveTo>
                      <a:pt x="55" y="79"/>
                    </a:moveTo>
                    <a:cubicBezTo>
                      <a:pt x="52" y="91"/>
                      <a:pt x="50" y="104"/>
                      <a:pt x="50" y="116"/>
                    </a:cubicBezTo>
                    <a:cubicBezTo>
                      <a:pt x="50" y="132"/>
                      <a:pt x="53" y="152"/>
                      <a:pt x="61" y="174"/>
                    </a:cubicBezTo>
                    <a:cubicBezTo>
                      <a:pt x="64" y="184"/>
                      <a:pt x="64" y="184"/>
                      <a:pt x="64" y="184"/>
                    </a:cubicBezTo>
                    <a:cubicBezTo>
                      <a:pt x="54" y="187"/>
                      <a:pt x="54" y="187"/>
                      <a:pt x="54" y="187"/>
                    </a:cubicBezTo>
                    <a:cubicBezTo>
                      <a:pt x="45" y="190"/>
                      <a:pt x="33" y="196"/>
                      <a:pt x="29" y="205"/>
                    </a:cubicBezTo>
                    <a:cubicBezTo>
                      <a:pt x="26" y="216"/>
                      <a:pt x="30" y="233"/>
                      <a:pt x="36" y="247"/>
                    </a:cubicBezTo>
                    <a:cubicBezTo>
                      <a:pt x="42" y="234"/>
                      <a:pt x="52" y="223"/>
                      <a:pt x="65" y="215"/>
                    </a:cubicBezTo>
                    <a:cubicBezTo>
                      <a:pt x="74" y="209"/>
                      <a:pt x="74" y="209"/>
                      <a:pt x="74" y="209"/>
                    </a:cubicBezTo>
                    <a:cubicBezTo>
                      <a:pt x="79" y="219"/>
                      <a:pt x="79" y="219"/>
                      <a:pt x="79" y="219"/>
                    </a:cubicBezTo>
                    <a:cubicBezTo>
                      <a:pt x="80" y="221"/>
                      <a:pt x="81" y="223"/>
                      <a:pt x="82" y="225"/>
                    </a:cubicBezTo>
                    <a:cubicBezTo>
                      <a:pt x="89" y="225"/>
                      <a:pt x="96" y="225"/>
                      <a:pt x="103" y="225"/>
                    </a:cubicBezTo>
                    <a:cubicBezTo>
                      <a:pt x="104" y="223"/>
                      <a:pt x="105" y="221"/>
                      <a:pt x="105" y="219"/>
                    </a:cubicBezTo>
                    <a:cubicBezTo>
                      <a:pt x="110" y="209"/>
                      <a:pt x="110" y="209"/>
                      <a:pt x="110" y="209"/>
                    </a:cubicBezTo>
                    <a:cubicBezTo>
                      <a:pt x="120" y="215"/>
                      <a:pt x="120" y="215"/>
                      <a:pt x="120" y="215"/>
                    </a:cubicBezTo>
                    <a:cubicBezTo>
                      <a:pt x="133" y="223"/>
                      <a:pt x="142" y="234"/>
                      <a:pt x="148" y="247"/>
                    </a:cubicBezTo>
                    <a:cubicBezTo>
                      <a:pt x="154" y="233"/>
                      <a:pt x="159" y="216"/>
                      <a:pt x="155" y="205"/>
                    </a:cubicBezTo>
                    <a:cubicBezTo>
                      <a:pt x="152" y="196"/>
                      <a:pt x="140" y="190"/>
                      <a:pt x="130" y="187"/>
                    </a:cubicBezTo>
                    <a:cubicBezTo>
                      <a:pt x="120" y="184"/>
                      <a:pt x="120" y="184"/>
                      <a:pt x="120" y="184"/>
                    </a:cubicBezTo>
                    <a:cubicBezTo>
                      <a:pt x="123" y="174"/>
                      <a:pt x="123" y="174"/>
                      <a:pt x="123" y="174"/>
                    </a:cubicBezTo>
                    <a:cubicBezTo>
                      <a:pt x="131" y="152"/>
                      <a:pt x="135" y="132"/>
                      <a:pt x="135" y="116"/>
                    </a:cubicBezTo>
                    <a:cubicBezTo>
                      <a:pt x="135" y="104"/>
                      <a:pt x="133" y="91"/>
                      <a:pt x="129" y="79"/>
                    </a:cubicBezTo>
                    <a:cubicBezTo>
                      <a:pt x="117" y="47"/>
                      <a:pt x="99" y="26"/>
                      <a:pt x="92" y="21"/>
                    </a:cubicBezTo>
                    <a:cubicBezTo>
                      <a:pt x="85" y="26"/>
                      <a:pt x="67" y="47"/>
                      <a:pt x="55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840" dirty="0">
                  <a:solidFill>
                    <a:schemeClr val="tx2"/>
                  </a:solidFill>
                  <a:latin typeface="Charter Roman" panose="02040503050506020203" pitchFamily="18" charset="0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5D4E38DA-CCB6-C64A-9C18-2F2D55C104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60938" y="5127626"/>
                <a:ext cx="244475" cy="241300"/>
              </a:xfrm>
              <a:custGeom>
                <a:avLst/>
                <a:gdLst>
                  <a:gd name="T0" fmla="*/ 32 w 64"/>
                  <a:gd name="T1" fmla="*/ 64 h 64"/>
                  <a:gd name="T2" fmla="*/ 0 w 64"/>
                  <a:gd name="T3" fmla="*/ 32 h 64"/>
                  <a:gd name="T4" fmla="*/ 32 w 64"/>
                  <a:gd name="T5" fmla="*/ 0 h 64"/>
                  <a:gd name="T6" fmla="*/ 64 w 64"/>
                  <a:gd name="T7" fmla="*/ 32 h 64"/>
                  <a:gd name="T8" fmla="*/ 32 w 64"/>
                  <a:gd name="T9" fmla="*/ 64 h 64"/>
                  <a:gd name="T10" fmla="*/ 32 w 64"/>
                  <a:gd name="T11" fmla="*/ 12 h 64"/>
                  <a:gd name="T12" fmla="*/ 12 w 64"/>
                  <a:gd name="T13" fmla="*/ 32 h 64"/>
                  <a:gd name="T14" fmla="*/ 32 w 64"/>
                  <a:gd name="T15" fmla="*/ 52 h 64"/>
                  <a:gd name="T16" fmla="*/ 52 w 64"/>
                  <a:gd name="T17" fmla="*/ 32 h 64"/>
                  <a:gd name="T18" fmla="*/ 32 w 64"/>
                  <a:gd name="T19" fmla="*/ 1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64">
                    <a:moveTo>
                      <a:pt x="32" y="64"/>
                    </a:moveTo>
                    <a:cubicBezTo>
                      <a:pt x="14" y="64"/>
                      <a:pt x="0" y="50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ubicBezTo>
                      <a:pt x="50" y="0"/>
                      <a:pt x="64" y="14"/>
                      <a:pt x="64" y="32"/>
                    </a:cubicBezTo>
                    <a:cubicBezTo>
                      <a:pt x="64" y="50"/>
                      <a:pt x="50" y="64"/>
                      <a:pt x="32" y="64"/>
                    </a:cubicBezTo>
                    <a:close/>
                    <a:moveTo>
                      <a:pt x="32" y="12"/>
                    </a:moveTo>
                    <a:cubicBezTo>
                      <a:pt x="21" y="12"/>
                      <a:pt x="12" y="21"/>
                      <a:pt x="12" y="32"/>
                    </a:cubicBezTo>
                    <a:cubicBezTo>
                      <a:pt x="12" y="43"/>
                      <a:pt x="21" y="52"/>
                      <a:pt x="32" y="52"/>
                    </a:cubicBezTo>
                    <a:cubicBezTo>
                      <a:pt x="43" y="52"/>
                      <a:pt x="52" y="43"/>
                      <a:pt x="52" y="32"/>
                    </a:cubicBezTo>
                    <a:cubicBezTo>
                      <a:pt x="52" y="21"/>
                      <a:pt x="43" y="12"/>
                      <a:pt x="3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840" dirty="0">
                  <a:solidFill>
                    <a:schemeClr val="tx2"/>
                  </a:solidFill>
                  <a:latin typeface="Charter Roman" panose="02040503050506020203" pitchFamily="18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554A101-D213-7146-B66C-4410A87B3B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73638" y="5649913"/>
                <a:ext cx="225425" cy="358775"/>
              </a:xfrm>
              <a:custGeom>
                <a:avLst/>
                <a:gdLst>
                  <a:gd name="T0" fmla="*/ 29 w 59"/>
                  <a:gd name="T1" fmla="*/ 95 h 95"/>
                  <a:gd name="T2" fmla="*/ 24 w 59"/>
                  <a:gd name="T3" fmla="*/ 85 h 95"/>
                  <a:gd name="T4" fmla="*/ 0 w 59"/>
                  <a:gd name="T5" fmla="*/ 26 h 95"/>
                  <a:gd name="T6" fmla="*/ 29 w 59"/>
                  <a:gd name="T7" fmla="*/ 0 h 95"/>
                  <a:gd name="T8" fmla="*/ 59 w 59"/>
                  <a:gd name="T9" fmla="*/ 26 h 95"/>
                  <a:gd name="T10" fmla="*/ 34 w 59"/>
                  <a:gd name="T11" fmla="*/ 85 h 95"/>
                  <a:gd name="T12" fmla="*/ 29 w 59"/>
                  <a:gd name="T13" fmla="*/ 95 h 95"/>
                  <a:gd name="T14" fmla="*/ 29 w 59"/>
                  <a:gd name="T15" fmla="*/ 12 h 95"/>
                  <a:gd name="T16" fmla="*/ 12 w 59"/>
                  <a:gd name="T17" fmla="*/ 26 h 95"/>
                  <a:gd name="T18" fmla="*/ 29 w 59"/>
                  <a:gd name="T19" fmla="*/ 69 h 95"/>
                  <a:gd name="T20" fmla="*/ 47 w 59"/>
                  <a:gd name="T21" fmla="*/ 26 h 95"/>
                  <a:gd name="T22" fmla="*/ 29 w 59"/>
                  <a:gd name="T23" fmla="*/ 1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95">
                    <a:moveTo>
                      <a:pt x="29" y="95"/>
                    </a:moveTo>
                    <a:cubicBezTo>
                      <a:pt x="24" y="85"/>
                      <a:pt x="24" y="85"/>
                      <a:pt x="24" y="85"/>
                    </a:cubicBezTo>
                    <a:cubicBezTo>
                      <a:pt x="20" y="77"/>
                      <a:pt x="0" y="38"/>
                      <a:pt x="0" y="26"/>
                    </a:cubicBezTo>
                    <a:cubicBezTo>
                      <a:pt x="0" y="12"/>
                      <a:pt x="13" y="0"/>
                      <a:pt x="29" y="0"/>
                    </a:cubicBezTo>
                    <a:cubicBezTo>
                      <a:pt x="45" y="0"/>
                      <a:pt x="59" y="12"/>
                      <a:pt x="59" y="26"/>
                    </a:cubicBezTo>
                    <a:cubicBezTo>
                      <a:pt x="59" y="38"/>
                      <a:pt x="39" y="77"/>
                      <a:pt x="34" y="85"/>
                    </a:cubicBezTo>
                    <a:lnTo>
                      <a:pt x="29" y="95"/>
                    </a:lnTo>
                    <a:close/>
                    <a:moveTo>
                      <a:pt x="29" y="12"/>
                    </a:moveTo>
                    <a:cubicBezTo>
                      <a:pt x="19" y="12"/>
                      <a:pt x="12" y="18"/>
                      <a:pt x="12" y="26"/>
                    </a:cubicBezTo>
                    <a:cubicBezTo>
                      <a:pt x="12" y="31"/>
                      <a:pt x="20" y="50"/>
                      <a:pt x="29" y="69"/>
                    </a:cubicBezTo>
                    <a:cubicBezTo>
                      <a:pt x="38" y="50"/>
                      <a:pt x="47" y="31"/>
                      <a:pt x="47" y="26"/>
                    </a:cubicBezTo>
                    <a:cubicBezTo>
                      <a:pt x="47" y="18"/>
                      <a:pt x="39" y="12"/>
                      <a:pt x="2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840" dirty="0">
                  <a:solidFill>
                    <a:schemeClr val="tx2"/>
                  </a:solidFill>
                  <a:latin typeface="Charter Roman" panose="02040503050506020203" pitchFamily="18" charset="0"/>
                </a:endParaRPr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064625F-5392-3C4A-A2EB-C674D6A5892A}"/>
                </a:ext>
              </a:extLst>
            </p:cNvPr>
            <p:cNvSpPr/>
            <p:nvPr/>
          </p:nvSpPr>
          <p:spPr>
            <a:xfrm>
              <a:off x="6465780" y="775116"/>
              <a:ext cx="1284016" cy="1284016"/>
            </a:xfrm>
            <a:custGeom>
              <a:avLst/>
              <a:gdLst>
                <a:gd name="connsiteX0" fmla="*/ 638794 w 1284016"/>
                <a:gd name="connsiteY0" fmla="*/ 52716 h 1284016"/>
                <a:gd name="connsiteX1" fmla="*/ 49502 w 1284016"/>
                <a:gd name="connsiteY1" fmla="*/ 642008 h 1284016"/>
                <a:gd name="connsiteX2" fmla="*/ 638794 w 1284016"/>
                <a:gd name="connsiteY2" fmla="*/ 1231300 h 1284016"/>
                <a:gd name="connsiteX3" fmla="*/ 1228086 w 1284016"/>
                <a:gd name="connsiteY3" fmla="*/ 642008 h 1284016"/>
                <a:gd name="connsiteX4" fmla="*/ 638794 w 1284016"/>
                <a:gd name="connsiteY4" fmla="*/ 52716 h 1284016"/>
                <a:gd name="connsiteX5" fmla="*/ 642008 w 1284016"/>
                <a:gd name="connsiteY5" fmla="*/ 0 h 1284016"/>
                <a:gd name="connsiteX6" fmla="*/ 1284016 w 1284016"/>
                <a:gd name="connsiteY6" fmla="*/ 642008 h 1284016"/>
                <a:gd name="connsiteX7" fmla="*/ 642008 w 1284016"/>
                <a:gd name="connsiteY7" fmla="*/ 1284016 h 1284016"/>
                <a:gd name="connsiteX8" fmla="*/ 0 w 1284016"/>
                <a:gd name="connsiteY8" fmla="*/ 642008 h 1284016"/>
                <a:gd name="connsiteX9" fmla="*/ 642008 w 1284016"/>
                <a:gd name="connsiteY9" fmla="*/ 0 h 128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4016" h="1284016">
                  <a:moveTo>
                    <a:pt x="638794" y="52716"/>
                  </a:moveTo>
                  <a:cubicBezTo>
                    <a:pt x="313337" y="52716"/>
                    <a:pt x="49502" y="316551"/>
                    <a:pt x="49502" y="642008"/>
                  </a:cubicBezTo>
                  <a:cubicBezTo>
                    <a:pt x="49502" y="967465"/>
                    <a:pt x="313337" y="1231300"/>
                    <a:pt x="638794" y="1231300"/>
                  </a:cubicBezTo>
                  <a:cubicBezTo>
                    <a:pt x="964251" y="1231300"/>
                    <a:pt x="1228086" y="967465"/>
                    <a:pt x="1228086" y="642008"/>
                  </a:cubicBezTo>
                  <a:cubicBezTo>
                    <a:pt x="1228086" y="316551"/>
                    <a:pt x="964251" y="52716"/>
                    <a:pt x="638794" y="52716"/>
                  </a:cubicBezTo>
                  <a:close/>
                  <a:moveTo>
                    <a:pt x="642008" y="0"/>
                  </a:moveTo>
                  <a:cubicBezTo>
                    <a:pt x="996579" y="0"/>
                    <a:pt x="1284016" y="287437"/>
                    <a:pt x="1284016" y="642008"/>
                  </a:cubicBezTo>
                  <a:cubicBezTo>
                    <a:pt x="1284016" y="996579"/>
                    <a:pt x="996579" y="1284016"/>
                    <a:pt x="642008" y="1284016"/>
                  </a:cubicBezTo>
                  <a:cubicBezTo>
                    <a:pt x="287437" y="1284016"/>
                    <a:pt x="0" y="996579"/>
                    <a:pt x="0" y="642008"/>
                  </a:cubicBezTo>
                  <a:cubicBezTo>
                    <a:pt x="0" y="287437"/>
                    <a:pt x="287437" y="0"/>
                    <a:pt x="6420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harter Roman" panose="02040503050506020203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42A894-C405-A64D-BFE4-332356D880B0}"/>
              </a:ext>
            </a:extLst>
          </p:cNvPr>
          <p:cNvGrpSpPr/>
          <p:nvPr/>
        </p:nvGrpSpPr>
        <p:grpSpPr>
          <a:xfrm flipV="1">
            <a:off x="68646" y="2203772"/>
            <a:ext cx="9784911" cy="443263"/>
            <a:chOff x="4621548" y="6924280"/>
            <a:chExt cx="10019214" cy="61836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2076FBE-E93A-5C4F-A164-D851A1CA83A8}"/>
                </a:ext>
              </a:extLst>
            </p:cNvPr>
            <p:cNvGrpSpPr/>
            <p:nvPr/>
          </p:nvGrpSpPr>
          <p:grpSpPr>
            <a:xfrm>
              <a:off x="4621548" y="6950029"/>
              <a:ext cx="2471894" cy="592607"/>
              <a:chOff x="4621548" y="6950029"/>
              <a:chExt cx="2471894" cy="592607"/>
            </a:xfrm>
          </p:grpSpPr>
          <p:sp>
            <p:nvSpPr>
              <p:cNvPr id="30" name="Round Same Side Corner Rectangle 29">
                <a:extLst>
                  <a:ext uri="{FF2B5EF4-FFF2-40B4-BE49-F238E27FC236}">
                    <a16:creationId xmlns:a16="http://schemas.microsoft.com/office/drawing/2014/main" id="{39FAD82C-91DB-B840-8575-73D80E0215AB}"/>
                  </a:ext>
                </a:extLst>
              </p:cNvPr>
              <p:cNvSpPr/>
              <p:nvPr/>
            </p:nvSpPr>
            <p:spPr>
              <a:xfrm rot="16200000" flipH="1">
                <a:off x="5696560" y="6145755"/>
                <a:ext cx="321869" cy="247189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9419" tIns="109710" rIns="219419" bIns="109710" rtlCol="0" anchor="ctr"/>
              <a:lstStyle/>
              <a:p>
                <a:pPr algn="ctr"/>
                <a:endParaRPr lang="bg-BG" dirty="0"/>
              </a:p>
            </p:txBody>
          </p:sp>
          <p:sp>
            <p:nvSpPr>
              <p:cNvPr id="31" name="Freeform 734">
                <a:extLst>
                  <a:ext uri="{FF2B5EF4-FFF2-40B4-BE49-F238E27FC236}">
                    <a16:creationId xmlns:a16="http://schemas.microsoft.com/office/drawing/2014/main" id="{C065317F-CA20-AB4F-9CA6-59D436E0D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641611" y="6865972"/>
                <a:ext cx="289899" cy="458014"/>
              </a:xfrm>
              <a:custGeom>
                <a:avLst/>
                <a:gdLst>
                  <a:gd name="T0" fmla="*/ 43 w 263"/>
                  <a:gd name="T1" fmla="*/ 348 h 354"/>
                  <a:gd name="T2" fmla="*/ 43 w 263"/>
                  <a:gd name="T3" fmla="*/ 348 h 354"/>
                  <a:gd name="T4" fmla="*/ 250 w 263"/>
                  <a:gd name="T5" fmla="*/ 198 h 354"/>
                  <a:gd name="T6" fmla="*/ 262 w 263"/>
                  <a:gd name="T7" fmla="*/ 178 h 354"/>
                  <a:gd name="T8" fmla="*/ 250 w 263"/>
                  <a:gd name="T9" fmla="*/ 155 h 354"/>
                  <a:gd name="T10" fmla="*/ 43 w 263"/>
                  <a:gd name="T11" fmla="*/ 5 h 354"/>
                  <a:gd name="T12" fmla="*/ 14 w 263"/>
                  <a:gd name="T13" fmla="*/ 5 h 354"/>
                  <a:gd name="T14" fmla="*/ 0 w 263"/>
                  <a:gd name="T15" fmla="*/ 28 h 354"/>
                  <a:gd name="T16" fmla="*/ 0 w 263"/>
                  <a:gd name="T17" fmla="*/ 324 h 354"/>
                  <a:gd name="T18" fmla="*/ 14 w 263"/>
                  <a:gd name="T19" fmla="*/ 350 h 354"/>
                  <a:gd name="T20" fmla="*/ 43 w 263"/>
                  <a:gd name="T21" fmla="*/ 348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3" h="354">
                    <a:moveTo>
                      <a:pt x="43" y="348"/>
                    </a:moveTo>
                    <a:lnTo>
                      <a:pt x="43" y="348"/>
                    </a:lnTo>
                    <a:cubicBezTo>
                      <a:pt x="250" y="198"/>
                      <a:pt x="250" y="198"/>
                      <a:pt x="250" y="198"/>
                    </a:cubicBezTo>
                    <a:cubicBezTo>
                      <a:pt x="259" y="192"/>
                      <a:pt x="262" y="186"/>
                      <a:pt x="262" y="178"/>
                    </a:cubicBezTo>
                    <a:cubicBezTo>
                      <a:pt x="262" y="169"/>
                      <a:pt x="259" y="161"/>
                      <a:pt x="250" y="15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35" y="0"/>
                      <a:pt x="23" y="0"/>
                      <a:pt x="14" y="5"/>
                    </a:cubicBezTo>
                    <a:cubicBezTo>
                      <a:pt x="5" y="8"/>
                      <a:pt x="0" y="16"/>
                      <a:pt x="0" y="28"/>
                    </a:cubicBezTo>
                    <a:cubicBezTo>
                      <a:pt x="0" y="324"/>
                      <a:pt x="0" y="324"/>
                      <a:pt x="0" y="324"/>
                    </a:cubicBezTo>
                    <a:cubicBezTo>
                      <a:pt x="0" y="336"/>
                      <a:pt x="5" y="344"/>
                      <a:pt x="14" y="350"/>
                    </a:cubicBezTo>
                    <a:cubicBezTo>
                      <a:pt x="23" y="353"/>
                      <a:pt x="35" y="353"/>
                      <a:pt x="43" y="3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harter Roman" panose="02040503050506020203" pitchFamily="18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35DFEB7-B55A-6C43-A6DB-932FE01FAF4D}"/>
                </a:ext>
              </a:extLst>
            </p:cNvPr>
            <p:cNvGrpSpPr/>
            <p:nvPr/>
          </p:nvGrpSpPr>
          <p:grpSpPr>
            <a:xfrm>
              <a:off x="9653094" y="6934667"/>
              <a:ext cx="2471894" cy="607975"/>
              <a:chOff x="9653094" y="6934667"/>
              <a:chExt cx="2471894" cy="607975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24E4750-0EAB-6347-9DE3-85EC6B5D64FD}"/>
                  </a:ext>
                </a:extLst>
              </p:cNvPr>
              <p:cNvSpPr/>
              <p:nvPr/>
            </p:nvSpPr>
            <p:spPr>
              <a:xfrm>
                <a:off x="9653094" y="7220771"/>
                <a:ext cx="2471894" cy="32187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9419" tIns="109710" rIns="219419" bIns="109710" rtlCol="0" anchor="ctr"/>
              <a:lstStyle/>
              <a:p>
                <a:pPr algn="ctr"/>
                <a:endParaRPr lang="bg-BG" dirty="0"/>
              </a:p>
            </p:txBody>
          </p:sp>
          <p:sp>
            <p:nvSpPr>
              <p:cNvPr id="29" name="Freeform 734">
                <a:extLst>
                  <a:ext uri="{FF2B5EF4-FFF2-40B4-BE49-F238E27FC236}">
                    <a16:creationId xmlns:a16="http://schemas.microsoft.com/office/drawing/2014/main" id="{140EE6AB-5570-B649-85A3-BE57108A9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0739460" y="6876699"/>
                <a:ext cx="342078" cy="458014"/>
              </a:xfrm>
              <a:custGeom>
                <a:avLst/>
                <a:gdLst>
                  <a:gd name="T0" fmla="*/ 43 w 263"/>
                  <a:gd name="T1" fmla="*/ 348 h 354"/>
                  <a:gd name="T2" fmla="*/ 43 w 263"/>
                  <a:gd name="T3" fmla="*/ 348 h 354"/>
                  <a:gd name="T4" fmla="*/ 250 w 263"/>
                  <a:gd name="T5" fmla="*/ 198 h 354"/>
                  <a:gd name="T6" fmla="*/ 262 w 263"/>
                  <a:gd name="T7" fmla="*/ 178 h 354"/>
                  <a:gd name="T8" fmla="*/ 250 w 263"/>
                  <a:gd name="T9" fmla="*/ 155 h 354"/>
                  <a:gd name="T10" fmla="*/ 43 w 263"/>
                  <a:gd name="T11" fmla="*/ 5 h 354"/>
                  <a:gd name="T12" fmla="*/ 14 w 263"/>
                  <a:gd name="T13" fmla="*/ 5 h 354"/>
                  <a:gd name="T14" fmla="*/ 0 w 263"/>
                  <a:gd name="T15" fmla="*/ 28 h 354"/>
                  <a:gd name="T16" fmla="*/ 0 w 263"/>
                  <a:gd name="T17" fmla="*/ 324 h 354"/>
                  <a:gd name="T18" fmla="*/ 14 w 263"/>
                  <a:gd name="T19" fmla="*/ 350 h 354"/>
                  <a:gd name="T20" fmla="*/ 43 w 263"/>
                  <a:gd name="T21" fmla="*/ 348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3" h="354">
                    <a:moveTo>
                      <a:pt x="43" y="348"/>
                    </a:moveTo>
                    <a:lnTo>
                      <a:pt x="43" y="348"/>
                    </a:lnTo>
                    <a:cubicBezTo>
                      <a:pt x="250" y="198"/>
                      <a:pt x="250" y="198"/>
                      <a:pt x="250" y="198"/>
                    </a:cubicBezTo>
                    <a:cubicBezTo>
                      <a:pt x="259" y="192"/>
                      <a:pt x="262" y="186"/>
                      <a:pt x="262" y="178"/>
                    </a:cubicBezTo>
                    <a:cubicBezTo>
                      <a:pt x="262" y="169"/>
                      <a:pt x="259" y="161"/>
                      <a:pt x="250" y="15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35" y="0"/>
                      <a:pt x="23" y="0"/>
                      <a:pt x="14" y="5"/>
                    </a:cubicBezTo>
                    <a:cubicBezTo>
                      <a:pt x="5" y="8"/>
                      <a:pt x="0" y="16"/>
                      <a:pt x="0" y="28"/>
                    </a:cubicBezTo>
                    <a:cubicBezTo>
                      <a:pt x="0" y="324"/>
                      <a:pt x="0" y="324"/>
                      <a:pt x="0" y="324"/>
                    </a:cubicBezTo>
                    <a:cubicBezTo>
                      <a:pt x="0" y="336"/>
                      <a:pt x="5" y="344"/>
                      <a:pt x="14" y="350"/>
                    </a:cubicBezTo>
                    <a:cubicBezTo>
                      <a:pt x="23" y="353"/>
                      <a:pt x="35" y="353"/>
                      <a:pt x="43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harter Roman" panose="02040503050506020203" pitchFamily="18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D284562-2308-994A-9A14-898253C0C0E5}"/>
                </a:ext>
              </a:extLst>
            </p:cNvPr>
            <p:cNvGrpSpPr/>
            <p:nvPr/>
          </p:nvGrpSpPr>
          <p:grpSpPr>
            <a:xfrm>
              <a:off x="12168868" y="6924280"/>
              <a:ext cx="2471894" cy="618360"/>
              <a:chOff x="12168868" y="6924280"/>
              <a:chExt cx="2471894" cy="61836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63F875-08D3-B743-8F89-40ABFED8378A}"/>
                  </a:ext>
                </a:extLst>
              </p:cNvPr>
              <p:cNvSpPr/>
              <p:nvPr/>
            </p:nvSpPr>
            <p:spPr>
              <a:xfrm>
                <a:off x="12168868" y="7220769"/>
                <a:ext cx="2471894" cy="32187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9419" tIns="109710" rIns="219419" bIns="109710" rtlCol="0" anchor="ctr"/>
              <a:lstStyle/>
              <a:p>
                <a:pPr algn="ctr"/>
                <a:endParaRPr lang="bg-BG" dirty="0"/>
              </a:p>
            </p:txBody>
          </p:sp>
          <p:sp>
            <p:nvSpPr>
              <p:cNvPr id="27" name="Freeform 734">
                <a:extLst>
                  <a:ext uri="{FF2B5EF4-FFF2-40B4-BE49-F238E27FC236}">
                    <a16:creationId xmlns:a16="http://schemas.microsoft.com/office/drawing/2014/main" id="{5D32187F-614F-BD4C-B5B4-416E7F049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3261997" y="6866312"/>
                <a:ext cx="342077" cy="458013"/>
              </a:xfrm>
              <a:custGeom>
                <a:avLst/>
                <a:gdLst>
                  <a:gd name="T0" fmla="*/ 43 w 263"/>
                  <a:gd name="T1" fmla="*/ 348 h 354"/>
                  <a:gd name="T2" fmla="*/ 43 w 263"/>
                  <a:gd name="T3" fmla="*/ 348 h 354"/>
                  <a:gd name="T4" fmla="*/ 250 w 263"/>
                  <a:gd name="T5" fmla="*/ 198 h 354"/>
                  <a:gd name="T6" fmla="*/ 262 w 263"/>
                  <a:gd name="T7" fmla="*/ 178 h 354"/>
                  <a:gd name="T8" fmla="*/ 250 w 263"/>
                  <a:gd name="T9" fmla="*/ 155 h 354"/>
                  <a:gd name="T10" fmla="*/ 43 w 263"/>
                  <a:gd name="T11" fmla="*/ 5 h 354"/>
                  <a:gd name="T12" fmla="*/ 14 w 263"/>
                  <a:gd name="T13" fmla="*/ 5 h 354"/>
                  <a:gd name="T14" fmla="*/ 0 w 263"/>
                  <a:gd name="T15" fmla="*/ 28 h 354"/>
                  <a:gd name="T16" fmla="*/ 0 w 263"/>
                  <a:gd name="T17" fmla="*/ 324 h 354"/>
                  <a:gd name="T18" fmla="*/ 14 w 263"/>
                  <a:gd name="T19" fmla="*/ 350 h 354"/>
                  <a:gd name="T20" fmla="*/ 43 w 263"/>
                  <a:gd name="T21" fmla="*/ 348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3" h="354">
                    <a:moveTo>
                      <a:pt x="43" y="348"/>
                    </a:moveTo>
                    <a:lnTo>
                      <a:pt x="43" y="348"/>
                    </a:lnTo>
                    <a:cubicBezTo>
                      <a:pt x="250" y="198"/>
                      <a:pt x="250" y="198"/>
                      <a:pt x="250" y="198"/>
                    </a:cubicBezTo>
                    <a:cubicBezTo>
                      <a:pt x="259" y="192"/>
                      <a:pt x="262" y="186"/>
                      <a:pt x="262" y="178"/>
                    </a:cubicBezTo>
                    <a:cubicBezTo>
                      <a:pt x="262" y="169"/>
                      <a:pt x="259" y="161"/>
                      <a:pt x="250" y="15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35" y="0"/>
                      <a:pt x="23" y="0"/>
                      <a:pt x="14" y="5"/>
                    </a:cubicBezTo>
                    <a:cubicBezTo>
                      <a:pt x="5" y="8"/>
                      <a:pt x="0" y="16"/>
                      <a:pt x="0" y="28"/>
                    </a:cubicBezTo>
                    <a:cubicBezTo>
                      <a:pt x="0" y="324"/>
                      <a:pt x="0" y="324"/>
                      <a:pt x="0" y="324"/>
                    </a:cubicBezTo>
                    <a:cubicBezTo>
                      <a:pt x="0" y="336"/>
                      <a:pt x="5" y="344"/>
                      <a:pt x="14" y="350"/>
                    </a:cubicBezTo>
                    <a:cubicBezTo>
                      <a:pt x="23" y="353"/>
                      <a:pt x="35" y="353"/>
                      <a:pt x="43" y="34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harter Roman" panose="02040503050506020203" pitchFamily="18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73A14E-99F5-EB4E-B442-E0401A197076}"/>
                </a:ext>
              </a:extLst>
            </p:cNvPr>
            <p:cNvGrpSpPr/>
            <p:nvPr/>
          </p:nvGrpSpPr>
          <p:grpSpPr>
            <a:xfrm>
              <a:off x="7137321" y="6950028"/>
              <a:ext cx="2471894" cy="592617"/>
              <a:chOff x="7137321" y="6950028"/>
              <a:chExt cx="2471894" cy="59261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8EEF49D-D279-5840-948F-40975C6E0434}"/>
                  </a:ext>
                </a:extLst>
              </p:cNvPr>
              <p:cNvSpPr/>
              <p:nvPr/>
            </p:nvSpPr>
            <p:spPr>
              <a:xfrm>
                <a:off x="7137321" y="7220774"/>
                <a:ext cx="2471894" cy="32187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9419" tIns="109710" rIns="219419" bIns="109710" rtlCol="0" anchor="ctr"/>
              <a:lstStyle/>
              <a:p>
                <a:pPr algn="ctr"/>
                <a:endParaRPr lang="bg-BG" dirty="0"/>
              </a:p>
            </p:txBody>
          </p:sp>
          <p:sp>
            <p:nvSpPr>
              <p:cNvPr id="25" name="Freeform 734">
                <a:extLst>
                  <a:ext uri="{FF2B5EF4-FFF2-40B4-BE49-F238E27FC236}">
                    <a16:creationId xmlns:a16="http://schemas.microsoft.com/office/drawing/2014/main" id="{54EF258B-20AA-6042-9F1F-807CE149EB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8187364" y="6886801"/>
                <a:ext cx="331560" cy="458014"/>
              </a:xfrm>
              <a:custGeom>
                <a:avLst/>
                <a:gdLst>
                  <a:gd name="T0" fmla="*/ 43 w 263"/>
                  <a:gd name="T1" fmla="*/ 348 h 354"/>
                  <a:gd name="T2" fmla="*/ 43 w 263"/>
                  <a:gd name="T3" fmla="*/ 348 h 354"/>
                  <a:gd name="T4" fmla="*/ 250 w 263"/>
                  <a:gd name="T5" fmla="*/ 198 h 354"/>
                  <a:gd name="T6" fmla="*/ 262 w 263"/>
                  <a:gd name="T7" fmla="*/ 178 h 354"/>
                  <a:gd name="T8" fmla="*/ 250 w 263"/>
                  <a:gd name="T9" fmla="*/ 155 h 354"/>
                  <a:gd name="T10" fmla="*/ 43 w 263"/>
                  <a:gd name="T11" fmla="*/ 5 h 354"/>
                  <a:gd name="T12" fmla="*/ 14 w 263"/>
                  <a:gd name="T13" fmla="*/ 5 h 354"/>
                  <a:gd name="T14" fmla="*/ 0 w 263"/>
                  <a:gd name="T15" fmla="*/ 28 h 354"/>
                  <a:gd name="T16" fmla="*/ 0 w 263"/>
                  <a:gd name="T17" fmla="*/ 324 h 354"/>
                  <a:gd name="T18" fmla="*/ 14 w 263"/>
                  <a:gd name="T19" fmla="*/ 350 h 354"/>
                  <a:gd name="T20" fmla="*/ 43 w 263"/>
                  <a:gd name="T21" fmla="*/ 348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3" h="354">
                    <a:moveTo>
                      <a:pt x="43" y="348"/>
                    </a:moveTo>
                    <a:lnTo>
                      <a:pt x="43" y="348"/>
                    </a:lnTo>
                    <a:cubicBezTo>
                      <a:pt x="250" y="198"/>
                      <a:pt x="250" y="198"/>
                      <a:pt x="250" y="198"/>
                    </a:cubicBezTo>
                    <a:cubicBezTo>
                      <a:pt x="259" y="192"/>
                      <a:pt x="262" y="186"/>
                      <a:pt x="262" y="178"/>
                    </a:cubicBezTo>
                    <a:cubicBezTo>
                      <a:pt x="262" y="169"/>
                      <a:pt x="259" y="161"/>
                      <a:pt x="250" y="15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35" y="0"/>
                      <a:pt x="23" y="0"/>
                      <a:pt x="14" y="5"/>
                    </a:cubicBezTo>
                    <a:cubicBezTo>
                      <a:pt x="5" y="8"/>
                      <a:pt x="0" y="16"/>
                      <a:pt x="0" y="28"/>
                    </a:cubicBezTo>
                    <a:cubicBezTo>
                      <a:pt x="0" y="324"/>
                      <a:pt x="0" y="324"/>
                      <a:pt x="0" y="324"/>
                    </a:cubicBezTo>
                    <a:cubicBezTo>
                      <a:pt x="0" y="336"/>
                      <a:pt x="5" y="344"/>
                      <a:pt x="14" y="350"/>
                    </a:cubicBezTo>
                    <a:cubicBezTo>
                      <a:pt x="23" y="353"/>
                      <a:pt x="35" y="353"/>
                      <a:pt x="43" y="348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harter Roman" panose="02040503050506020203" pitchFamily="18" charset="0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1B01F83-DB40-874B-8CDD-64219BF3CB9C}"/>
              </a:ext>
            </a:extLst>
          </p:cNvPr>
          <p:cNvSpPr txBox="1"/>
          <p:nvPr/>
        </p:nvSpPr>
        <p:spPr>
          <a:xfrm>
            <a:off x="112734" y="2759394"/>
            <a:ext cx="2434487" cy="3357824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Adding/Uploading Teachers information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Combines teaching operations with our Teacher's appraisal system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teaching operations helps manage the resources efficiently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teacher performance management makes them more effective by working on the resource competence.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85FC03-8E33-F441-809C-26D024982B24}"/>
              </a:ext>
            </a:extLst>
          </p:cNvPr>
          <p:cNvSpPr txBox="1"/>
          <p:nvPr/>
        </p:nvSpPr>
        <p:spPr>
          <a:xfrm>
            <a:off x="5004203" y="2713205"/>
            <a:ext cx="2444469" cy="2942326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Teacher's Appraisal thru domain experts, supervisors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Custom design of periodicity, frequency of appraisals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Multiple authorised users mapped to fill the CRP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Follow-up CRPs based on Progress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q"/>
            </a:pPr>
            <a:endParaRPr lang="en-US" sz="1000" dirty="0">
              <a:latin typeface="Charter Roman" panose="020405030505060202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2198B1-B192-1E43-B59E-36506D910E66}"/>
              </a:ext>
            </a:extLst>
          </p:cNvPr>
          <p:cNvSpPr txBox="1"/>
          <p:nvPr/>
        </p:nvSpPr>
        <p:spPr>
          <a:xfrm>
            <a:off x="7399109" y="1499023"/>
            <a:ext cx="2703957" cy="893111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IN" b="1" dirty="0">
                <a:solidFill>
                  <a:srgbClr val="002060"/>
                </a:solidFill>
                <a:latin typeface="Charter Roman" panose="02040503050506020203" pitchFamily="18" charset="0"/>
              </a:rPr>
              <a:t>Teacher's Goal</a:t>
            </a:r>
          </a:p>
          <a:p>
            <a:pPr algn="ctr">
              <a:lnSpc>
                <a:spcPct val="110000"/>
              </a:lnSpc>
            </a:pPr>
            <a:r>
              <a:rPr lang="en-IN" b="1" dirty="0">
                <a:solidFill>
                  <a:srgbClr val="002060"/>
                </a:solidFill>
                <a:latin typeface="Charter Roman" panose="02040503050506020203" pitchFamily="18" charset="0"/>
              </a:rPr>
              <a:t>sheet</a:t>
            </a:r>
          </a:p>
          <a:p>
            <a:pPr algn="ctr">
              <a:lnSpc>
                <a:spcPct val="110000"/>
              </a:lnSpc>
            </a:pPr>
            <a:endParaRPr lang="en-US" sz="1100" dirty="0">
              <a:solidFill>
                <a:schemeClr val="tx2"/>
              </a:solidFill>
              <a:latin typeface="Charter Roman" panose="020405030505060202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A40BA1-E4F9-3F49-BB3A-2A0DD175A1CB}"/>
              </a:ext>
            </a:extLst>
          </p:cNvPr>
          <p:cNvSpPr txBox="1"/>
          <p:nvPr/>
        </p:nvSpPr>
        <p:spPr>
          <a:xfrm>
            <a:off x="2554507" y="2721318"/>
            <a:ext cx="2458635" cy="2588383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Teacher availability or occupancy reports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Instant access to all teacher’s details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Teacher leave management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Automation of time-table</a:t>
            </a:r>
            <a:endParaRPr lang="en-US" sz="1000" dirty="0">
              <a:latin typeface="Charter Roman" panose="020405030505060202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Time table scheduling for absent teacher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q"/>
            </a:pPr>
            <a:endParaRPr lang="en-US" sz="1000" dirty="0">
              <a:latin typeface="Charter Roman" panose="020405030505060202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2C58E4-BEB5-F541-A600-2AB69A0208DC}"/>
              </a:ext>
            </a:extLst>
          </p:cNvPr>
          <p:cNvSpPr txBox="1"/>
          <p:nvPr/>
        </p:nvSpPr>
        <p:spPr>
          <a:xfrm>
            <a:off x="3073478" y="1492553"/>
            <a:ext cx="1366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Charter Roman" panose="02040503050506020203" pitchFamily="18" charset="0"/>
              </a:rPr>
              <a:t>Teaching </a:t>
            </a:r>
          </a:p>
          <a:p>
            <a:pPr algn="ctr"/>
            <a:r>
              <a:rPr lang="en-IN" b="1" dirty="0">
                <a:solidFill>
                  <a:srgbClr val="002060"/>
                </a:solidFill>
                <a:latin typeface="Charter Roman" panose="02040503050506020203" pitchFamily="18" charset="0"/>
              </a:rPr>
              <a:t>Operations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603123-25CA-3B40-95BC-734CF87DC106}"/>
              </a:ext>
            </a:extLst>
          </p:cNvPr>
          <p:cNvSpPr txBox="1"/>
          <p:nvPr/>
        </p:nvSpPr>
        <p:spPr>
          <a:xfrm>
            <a:off x="7458738" y="2711227"/>
            <a:ext cx="2458203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Consolidation of Reviews, appraisals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Objective Inputs from Academics performance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Final Performance Appraisal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Performance attribution (% of course taught) WIP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endParaRPr lang="en-IN" sz="1400" dirty="0">
              <a:latin typeface="Charter Roman" panose="02040503050506020203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q"/>
            </a:pPr>
            <a:endParaRPr lang="en-IN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F36277-2B88-1B4E-AD8E-F2A8BFABBF2B}"/>
              </a:ext>
            </a:extLst>
          </p:cNvPr>
          <p:cNvSpPr txBox="1"/>
          <p:nvPr/>
        </p:nvSpPr>
        <p:spPr>
          <a:xfrm>
            <a:off x="543544" y="1492039"/>
            <a:ext cx="15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Charter Roman" panose="02040503050506020203" pitchFamily="18" charset="0"/>
              </a:rPr>
              <a:t>Teacher </a:t>
            </a:r>
          </a:p>
          <a:p>
            <a:pPr algn="ctr"/>
            <a:r>
              <a:rPr lang="en-IN" b="1" dirty="0">
                <a:solidFill>
                  <a:srgbClr val="002060"/>
                </a:solidFill>
                <a:latin typeface="Charter Roman" panose="02040503050506020203" pitchFamily="18" charset="0"/>
              </a:rPr>
              <a:t>Management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0E24F51-AA49-FD47-A2AE-BA3EFD80014E}"/>
              </a:ext>
            </a:extLst>
          </p:cNvPr>
          <p:cNvSpPr txBox="1"/>
          <p:nvPr/>
        </p:nvSpPr>
        <p:spPr>
          <a:xfrm>
            <a:off x="4967934" y="1497045"/>
            <a:ext cx="2517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Charter Roman" panose="02040503050506020203" pitchFamily="18" charset="0"/>
              </a:rPr>
              <a:t>Teacher Performance </a:t>
            </a:r>
          </a:p>
          <a:p>
            <a:pPr algn="ctr"/>
            <a:r>
              <a:rPr lang="en-IN" b="1" dirty="0">
                <a:solidFill>
                  <a:srgbClr val="002060"/>
                </a:solidFill>
                <a:latin typeface="Charter Roman" panose="02040503050506020203" pitchFamily="18" charset="0"/>
              </a:rPr>
              <a:t>Analysis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AC9AFF-DF22-5043-A063-247596047531}"/>
              </a:ext>
            </a:extLst>
          </p:cNvPr>
          <p:cNvSpPr txBox="1"/>
          <p:nvPr/>
        </p:nvSpPr>
        <p:spPr>
          <a:xfrm>
            <a:off x="6496853" y="313432"/>
            <a:ext cx="336238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harter Roman" panose="02040503050506020203" pitchFamily="18" charset="0"/>
                <a:ea typeface="Open Sans Extrabold" charset="0"/>
                <a:cs typeface="Open Sans Extrabold" charset="0"/>
              </a:rPr>
              <a:t>Teacher Management</a:t>
            </a:r>
          </a:p>
        </p:txBody>
      </p:sp>
      <p:sp>
        <p:nvSpPr>
          <p:cNvPr id="41" name="Round Same Side Corner Rectangle 40">
            <a:extLst>
              <a:ext uri="{FF2B5EF4-FFF2-40B4-BE49-F238E27FC236}">
                <a16:creationId xmlns:a16="http://schemas.microsoft.com/office/drawing/2014/main" id="{0EA51568-4FC5-6744-A599-E70623B89512}"/>
              </a:ext>
            </a:extLst>
          </p:cNvPr>
          <p:cNvSpPr/>
          <p:nvPr/>
        </p:nvSpPr>
        <p:spPr>
          <a:xfrm rot="16200000" flipH="1" flipV="1">
            <a:off x="10840226" y="1242575"/>
            <a:ext cx="233651" cy="2135510"/>
          </a:xfrm>
          <a:prstGeom prst="round2SameRect">
            <a:avLst>
              <a:gd name="adj1" fmla="val 50000"/>
              <a:gd name="adj2" fmla="val 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/>
          </a:p>
        </p:txBody>
      </p:sp>
      <p:sp>
        <p:nvSpPr>
          <p:cNvPr id="42" name="Freeform 734">
            <a:extLst>
              <a:ext uri="{FF2B5EF4-FFF2-40B4-BE49-F238E27FC236}">
                <a16:creationId xmlns:a16="http://schemas.microsoft.com/office/drawing/2014/main" id="{731EFB6D-B95A-3440-B6E6-4E8F6946085E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10832240" y="2302326"/>
            <a:ext cx="207809" cy="450441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Charter Roman" panose="02040503050506020203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EC30C4-83CE-324E-80E1-0A6B78AB107C}"/>
              </a:ext>
            </a:extLst>
          </p:cNvPr>
          <p:cNvSpPr/>
          <p:nvPr/>
        </p:nvSpPr>
        <p:spPr>
          <a:xfrm>
            <a:off x="9945167" y="1501549"/>
            <a:ext cx="1981953" cy="680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rgbClr val="002060"/>
                </a:solidFill>
                <a:latin typeface="Charter Roman" panose="02040503050506020203" pitchFamily="18" charset="0"/>
              </a:rPr>
              <a:t>Student Teacher </a:t>
            </a:r>
          </a:p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rgbClr val="002060"/>
                </a:solidFill>
                <a:latin typeface="Charter Roman" panose="02040503050506020203" pitchFamily="18" charset="0"/>
              </a:rPr>
              <a:t>Chat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42A4D9-B268-F640-AFE6-E6A4033C6FBE}"/>
              </a:ext>
            </a:extLst>
          </p:cNvPr>
          <p:cNvSpPr txBox="1"/>
          <p:nvPr/>
        </p:nvSpPr>
        <p:spPr>
          <a:xfrm>
            <a:off x="9758777" y="2710802"/>
            <a:ext cx="2458203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One to one chat facilitates faster &amp; effective communication.</a:t>
            </a:r>
            <a:endParaRPr lang="en-US" sz="1400" dirty="0">
              <a:latin typeface="Charter Roman" panose="02040503050506020203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Instantaneous</a:t>
            </a:r>
            <a:r>
              <a:rPr lang="en-IN" sz="1400" dirty="0"/>
              <a:t> </a:t>
            </a:r>
            <a:r>
              <a:rPr lang="en-IN" sz="1400" dirty="0">
                <a:latin typeface="Charter Roman" panose="02040503050506020203" pitchFamily="18" charset="0"/>
              </a:rPr>
              <a:t>notifications to teachers and parents when chat is received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Enabled on App and web login platform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IN" sz="1400" dirty="0">
                <a:latin typeface="Charter Roman" panose="02040503050506020203" pitchFamily="18" charset="0"/>
              </a:rPr>
              <a:t>Allows users to attach any kind of attachments with chat right from JPG to PDF to Excel to Microsoft's office files.</a:t>
            </a:r>
            <a:endParaRPr lang="en-US" sz="1400" dirty="0">
              <a:latin typeface="Charter Roman" panose="020405030505060202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C995A3-4C32-2243-8297-AB7721A0BF8A}"/>
              </a:ext>
            </a:extLst>
          </p:cNvPr>
          <p:cNvSpPr txBox="1"/>
          <p:nvPr/>
        </p:nvSpPr>
        <p:spPr>
          <a:xfrm>
            <a:off x="-108109" y="147817"/>
            <a:ext cx="4922813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School Admin Ops [5/5]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63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F053F3-6121-B24C-9191-887D96A6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279469-2CFE-DA43-9F31-475D920F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15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28E321-6E22-F241-A750-96733AFC95E1}"/>
              </a:ext>
            </a:extLst>
          </p:cNvPr>
          <p:cNvGrpSpPr/>
          <p:nvPr/>
        </p:nvGrpSpPr>
        <p:grpSpPr>
          <a:xfrm>
            <a:off x="3486622" y="1312952"/>
            <a:ext cx="4704406" cy="4423794"/>
            <a:chOff x="3743797" y="1800225"/>
            <a:chExt cx="4704406" cy="44237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C38A290-4E72-7E47-8BEA-2A8B58A1D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6555" y="3962601"/>
              <a:ext cx="1721648" cy="592591"/>
            </a:xfrm>
            <a:custGeom>
              <a:avLst/>
              <a:gdLst>
                <a:gd name="T0" fmla="*/ 252 w 537"/>
                <a:gd name="T1" fmla="*/ 0 h 185"/>
                <a:gd name="T2" fmla="*/ 537 w 537"/>
                <a:gd name="T3" fmla="*/ 43 h 185"/>
                <a:gd name="T4" fmla="*/ 0 w 537"/>
                <a:gd name="T5" fmla="*/ 185 h 185"/>
                <a:gd name="T6" fmla="*/ 7 w 537"/>
                <a:gd name="T7" fmla="*/ 101 h 185"/>
                <a:gd name="T8" fmla="*/ 252 w 537"/>
                <a:gd name="T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185">
                  <a:moveTo>
                    <a:pt x="252" y="0"/>
                  </a:moveTo>
                  <a:cubicBezTo>
                    <a:pt x="537" y="43"/>
                    <a:pt x="537" y="43"/>
                    <a:pt x="537" y="43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13" y="154"/>
                    <a:pt x="7" y="101"/>
                  </a:cubicBezTo>
                  <a:lnTo>
                    <a:pt x="25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3712EF4-6D74-2F48-B551-F368E932E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3522" y="3264369"/>
              <a:ext cx="1020113" cy="1021765"/>
            </a:xfrm>
            <a:custGeom>
              <a:avLst/>
              <a:gdLst>
                <a:gd name="T0" fmla="*/ 315 w 318"/>
                <a:gd name="T1" fmla="*/ 218 h 319"/>
                <a:gd name="T2" fmla="*/ 70 w 318"/>
                <a:gd name="T3" fmla="*/ 319 h 319"/>
                <a:gd name="T4" fmla="*/ 0 w 318"/>
                <a:gd name="T5" fmla="*/ 148 h 319"/>
                <a:gd name="T6" fmla="*/ 213 w 318"/>
                <a:gd name="T7" fmla="*/ 0 h 319"/>
                <a:gd name="T8" fmla="*/ 315 w 318"/>
                <a:gd name="T9" fmla="*/ 21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319">
                  <a:moveTo>
                    <a:pt x="315" y="218"/>
                  </a:moveTo>
                  <a:cubicBezTo>
                    <a:pt x="70" y="319"/>
                    <a:pt x="70" y="319"/>
                    <a:pt x="70" y="319"/>
                  </a:cubicBezTo>
                  <a:cubicBezTo>
                    <a:pt x="70" y="319"/>
                    <a:pt x="82" y="242"/>
                    <a:pt x="0" y="148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3" y="0"/>
                    <a:pt x="318" y="91"/>
                    <a:pt x="315" y="21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4E0DD48-4BD6-CB40-A2D3-1407DBA27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6898" y="2736155"/>
              <a:ext cx="1241303" cy="1363452"/>
            </a:xfrm>
            <a:custGeom>
              <a:avLst/>
              <a:gdLst>
                <a:gd name="T0" fmla="*/ 102 w 387"/>
                <a:gd name="T1" fmla="*/ 383 h 426"/>
                <a:gd name="T2" fmla="*/ 387 w 387"/>
                <a:gd name="T3" fmla="*/ 426 h 426"/>
                <a:gd name="T4" fmla="*/ 196 w 387"/>
                <a:gd name="T5" fmla="*/ 0 h 426"/>
                <a:gd name="T6" fmla="*/ 0 w 387"/>
                <a:gd name="T7" fmla="*/ 165 h 426"/>
                <a:gd name="T8" fmla="*/ 102 w 387"/>
                <a:gd name="T9" fmla="*/ 383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426">
                  <a:moveTo>
                    <a:pt x="102" y="383"/>
                  </a:moveTo>
                  <a:cubicBezTo>
                    <a:pt x="387" y="426"/>
                    <a:pt x="387" y="426"/>
                    <a:pt x="387" y="426"/>
                  </a:cubicBezTo>
                  <a:cubicBezTo>
                    <a:pt x="387" y="426"/>
                    <a:pt x="368" y="178"/>
                    <a:pt x="196" y="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5"/>
                    <a:pt x="103" y="266"/>
                    <a:pt x="102" y="3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194FD71-89AE-0042-86BA-19E80EE36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632" y="4576650"/>
              <a:ext cx="1439383" cy="911169"/>
            </a:xfrm>
            <a:custGeom>
              <a:avLst/>
              <a:gdLst>
                <a:gd name="T0" fmla="*/ 221 w 449"/>
                <a:gd name="T1" fmla="*/ 0 h 284"/>
                <a:gd name="T2" fmla="*/ 449 w 449"/>
                <a:gd name="T3" fmla="*/ 284 h 284"/>
                <a:gd name="T4" fmla="*/ 148 w 449"/>
                <a:gd name="T5" fmla="*/ 284 h 284"/>
                <a:gd name="T6" fmla="*/ 0 w 449"/>
                <a:gd name="T7" fmla="*/ 67 h 284"/>
                <a:gd name="T8" fmla="*/ 221 w 449"/>
                <a:gd name="T9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" h="284">
                  <a:moveTo>
                    <a:pt x="221" y="0"/>
                  </a:moveTo>
                  <a:cubicBezTo>
                    <a:pt x="449" y="284"/>
                    <a:pt x="449" y="284"/>
                    <a:pt x="449" y="284"/>
                  </a:cubicBezTo>
                  <a:cubicBezTo>
                    <a:pt x="148" y="284"/>
                    <a:pt x="148" y="284"/>
                    <a:pt x="148" y="284"/>
                  </a:cubicBezTo>
                  <a:cubicBezTo>
                    <a:pt x="148" y="284"/>
                    <a:pt x="119" y="140"/>
                    <a:pt x="0" y="67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2AF7A54-DFD1-A743-A586-A43423920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632" y="4017074"/>
              <a:ext cx="955738" cy="774164"/>
            </a:xfrm>
            <a:custGeom>
              <a:avLst/>
              <a:gdLst>
                <a:gd name="T0" fmla="*/ 221 w 298"/>
                <a:gd name="T1" fmla="*/ 175 h 242"/>
                <a:gd name="T2" fmla="*/ 0 w 298"/>
                <a:gd name="T3" fmla="*/ 242 h 242"/>
                <a:gd name="T4" fmla="*/ 63 w 298"/>
                <a:gd name="T5" fmla="*/ 84 h 242"/>
                <a:gd name="T6" fmla="*/ 267 w 298"/>
                <a:gd name="T7" fmla="*/ 0 h 242"/>
                <a:gd name="T8" fmla="*/ 221 w 298"/>
                <a:gd name="T9" fmla="*/ 17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242">
                  <a:moveTo>
                    <a:pt x="221" y="175"/>
                  </a:move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73" y="209"/>
                    <a:pt x="63" y="84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67" y="0"/>
                    <a:pt x="298" y="74"/>
                    <a:pt x="221" y="1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C4021CF-BEE4-7C4E-99B7-66B9621DE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769" y="4017075"/>
              <a:ext cx="1119153" cy="1470746"/>
            </a:xfrm>
            <a:custGeom>
              <a:avLst/>
              <a:gdLst>
                <a:gd name="T0" fmla="*/ 0 w 349"/>
                <a:gd name="T1" fmla="*/ 175 h 459"/>
                <a:gd name="T2" fmla="*/ 228 w 349"/>
                <a:gd name="T3" fmla="*/ 459 h 459"/>
                <a:gd name="T4" fmla="*/ 315 w 349"/>
                <a:gd name="T5" fmla="*/ 42 h 459"/>
                <a:gd name="T6" fmla="*/ 46 w 349"/>
                <a:gd name="T7" fmla="*/ 0 h 459"/>
                <a:gd name="T8" fmla="*/ 0 w 349"/>
                <a:gd name="T9" fmla="*/ 175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59">
                  <a:moveTo>
                    <a:pt x="0" y="175"/>
                  </a:moveTo>
                  <a:cubicBezTo>
                    <a:pt x="228" y="459"/>
                    <a:pt x="228" y="459"/>
                    <a:pt x="228" y="459"/>
                  </a:cubicBezTo>
                  <a:cubicBezTo>
                    <a:pt x="228" y="459"/>
                    <a:pt x="349" y="288"/>
                    <a:pt x="315" y="4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70" y="81"/>
                    <a:pt x="0" y="1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7711286-821C-9247-86FF-7D662032A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666" y="4619567"/>
              <a:ext cx="609097" cy="245950"/>
            </a:xfrm>
            <a:custGeom>
              <a:avLst/>
              <a:gdLst>
                <a:gd name="T0" fmla="*/ 190 w 190"/>
                <a:gd name="T1" fmla="*/ 0 h 77"/>
                <a:gd name="T2" fmla="*/ 38 w 190"/>
                <a:gd name="T3" fmla="*/ 33 h 77"/>
                <a:gd name="T4" fmla="*/ 0 w 190"/>
                <a:gd name="T5" fmla="*/ 54 h 77"/>
                <a:gd name="T6" fmla="*/ 34 w 190"/>
                <a:gd name="T7" fmla="*/ 69 h 77"/>
                <a:gd name="T8" fmla="*/ 190 w 190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77">
                  <a:moveTo>
                    <a:pt x="190" y="0"/>
                  </a:move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27" y="50"/>
                    <a:pt x="0" y="54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69"/>
                    <a:pt x="144" y="77"/>
                    <a:pt x="190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FE0E8E0-1107-AC45-BD50-0BB22CA39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346" y="4791237"/>
              <a:ext cx="326832" cy="1381610"/>
            </a:xfrm>
            <a:custGeom>
              <a:avLst/>
              <a:gdLst>
                <a:gd name="T0" fmla="*/ 54 w 102"/>
                <a:gd name="T1" fmla="*/ 0 h 431"/>
                <a:gd name="T2" fmla="*/ 88 w 102"/>
                <a:gd name="T3" fmla="*/ 15 h 431"/>
                <a:gd name="T4" fmla="*/ 102 w 102"/>
                <a:gd name="T5" fmla="*/ 431 h 431"/>
                <a:gd name="T6" fmla="*/ 0 w 102"/>
                <a:gd name="T7" fmla="*/ 412 h 431"/>
                <a:gd name="T8" fmla="*/ 54 w 102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431">
                  <a:moveTo>
                    <a:pt x="54" y="0"/>
                  </a:moveTo>
                  <a:cubicBezTo>
                    <a:pt x="88" y="15"/>
                    <a:pt x="88" y="15"/>
                    <a:pt x="88" y="15"/>
                  </a:cubicBezTo>
                  <a:cubicBezTo>
                    <a:pt x="102" y="431"/>
                    <a:pt x="102" y="431"/>
                    <a:pt x="102" y="431"/>
                  </a:cubicBezTo>
                  <a:cubicBezTo>
                    <a:pt x="102" y="431"/>
                    <a:pt x="25" y="422"/>
                    <a:pt x="0" y="412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EB6AB84-B779-E64E-99FF-33685AC83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7611" y="4619568"/>
              <a:ext cx="1218193" cy="1553280"/>
            </a:xfrm>
            <a:custGeom>
              <a:avLst/>
              <a:gdLst>
                <a:gd name="T0" fmla="*/ 156 w 380"/>
                <a:gd name="T1" fmla="*/ 0 h 485"/>
                <a:gd name="T2" fmla="*/ 380 w 380"/>
                <a:gd name="T3" fmla="*/ 271 h 485"/>
                <a:gd name="T4" fmla="*/ 14 w 380"/>
                <a:gd name="T5" fmla="*/ 485 h 485"/>
                <a:gd name="T6" fmla="*/ 0 w 380"/>
                <a:gd name="T7" fmla="*/ 69 h 485"/>
                <a:gd name="T8" fmla="*/ 156 w 380"/>
                <a:gd name="T9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485">
                  <a:moveTo>
                    <a:pt x="156" y="0"/>
                  </a:moveTo>
                  <a:cubicBezTo>
                    <a:pt x="380" y="271"/>
                    <a:pt x="380" y="271"/>
                    <a:pt x="380" y="271"/>
                  </a:cubicBezTo>
                  <a:cubicBezTo>
                    <a:pt x="380" y="271"/>
                    <a:pt x="260" y="476"/>
                    <a:pt x="14" y="48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105" y="65"/>
                    <a:pt x="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32EA9EF-51BE-1C4C-9DE5-9C8DCEADE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860" y="4541987"/>
              <a:ext cx="1523567" cy="1682032"/>
            </a:xfrm>
            <a:custGeom>
              <a:avLst/>
              <a:gdLst>
                <a:gd name="T0" fmla="*/ 465 w 475"/>
                <a:gd name="T1" fmla="*/ 91 h 525"/>
                <a:gd name="T2" fmla="*/ 475 w 475"/>
                <a:gd name="T3" fmla="*/ 504 h 525"/>
                <a:gd name="T4" fmla="*/ 0 w 475"/>
                <a:gd name="T5" fmla="*/ 290 h 525"/>
                <a:gd name="T6" fmla="*/ 298 w 475"/>
                <a:gd name="T7" fmla="*/ 0 h 525"/>
                <a:gd name="T8" fmla="*/ 465 w 475"/>
                <a:gd name="T9" fmla="*/ 91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5" h="525">
                  <a:moveTo>
                    <a:pt x="465" y="91"/>
                  </a:moveTo>
                  <a:cubicBezTo>
                    <a:pt x="475" y="504"/>
                    <a:pt x="475" y="504"/>
                    <a:pt x="475" y="504"/>
                  </a:cubicBezTo>
                  <a:cubicBezTo>
                    <a:pt x="475" y="504"/>
                    <a:pt x="202" y="525"/>
                    <a:pt x="0" y="29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98" y="0"/>
                    <a:pt x="361" y="89"/>
                    <a:pt x="465" y="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B443165-ACE0-2E4A-8835-83B93047C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7115" y="5451505"/>
              <a:ext cx="1573087" cy="698234"/>
            </a:xfrm>
            <a:custGeom>
              <a:avLst/>
              <a:gdLst>
                <a:gd name="T0" fmla="*/ 491 w 491"/>
                <a:gd name="T1" fmla="*/ 218 h 218"/>
                <a:gd name="T2" fmla="*/ 0 w 491"/>
                <a:gd name="T3" fmla="*/ 0 h 218"/>
                <a:gd name="T4" fmla="*/ 73 w 491"/>
                <a:gd name="T5" fmla="*/ 6 h 218"/>
                <a:gd name="T6" fmla="*/ 491 w 491"/>
                <a:gd name="T7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1" h="218">
                  <a:moveTo>
                    <a:pt x="491" y="218"/>
                  </a:moveTo>
                  <a:cubicBezTo>
                    <a:pt x="491" y="218"/>
                    <a:pt x="147" y="210"/>
                    <a:pt x="0" y="0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6"/>
                    <a:pt x="232" y="200"/>
                    <a:pt x="491" y="218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EC69589-66DC-5F46-A5CD-E7E8419D6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7115" y="4541987"/>
              <a:ext cx="1188481" cy="929327"/>
            </a:xfrm>
            <a:custGeom>
              <a:avLst/>
              <a:gdLst>
                <a:gd name="T0" fmla="*/ 0 w 720"/>
                <a:gd name="T1" fmla="*/ 551 h 563"/>
                <a:gd name="T2" fmla="*/ 141 w 720"/>
                <a:gd name="T3" fmla="*/ 563 h 563"/>
                <a:gd name="T4" fmla="*/ 720 w 720"/>
                <a:gd name="T5" fmla="*/ 0 h 563"/>
                <a:gd name="T6" fmla="*/ 631 w 720"/>
                <a:gd name="T7" fmla="*/ 4 h 563"/>
                <a:gd name="T8" fmla="*/ 0 w 720"/>
                <a:gd name="T9" fmla="*/ 551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0" h="563">
                  <a:moveTo>
                    <a:pt x="0" y="551"/>
                  </a:moveTo>
                  <a:lnTo>
                    <a:pt x="141" y="563"/>
                  </a:lnTo>
                  <a:lnTo>
                    <a:pt x="720" y="0"/>
                  </a:lnTo>
                  <a:lnTo>
                    <a:pt x="631" y="4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EECCF4C-C251-EC4C-B7FD-4585B2D50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2875" y="3818994"/>
              <a:ext cx="751055" cy="1655621"/>
            </a:xfrm>
            <a:custGeom>
              <a:avLst/>
              <a:gdLst>
                <a:gd name="T0" fmla="*/ 50 w 234"/>
                <a:gd name="T1" fmla="*/ 0 h 517"/>
                <a:gd name="T2" fmla="*/ 23 w 234"/>
                <a:gd name="T3" fmla="*/ 53 h 517"/>
                <a:gd name="T4" fmla="*/ 189 w 234"/>
                <a:gd name="T5" fmla="*/ 517 h 517"/>
                <a:gd name="T6" fmla="*/ 234 w 234"/>
                <a:gd name="T7" fmla="*/ 509 h 517"/>
                <a:gd name="T8" fmla="*/ 50 w 234"/>
                <a:gd name="T9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517">
                  <a:moveTo>
                    <a:pt x="50" y="0"/>
                  </a:moveTo>
                  <a:cubicBezTo>
                    <a:pt x="23" y="53"/>
                    <a:pt x="23" y="53"/>
                    <a:pt x="23" y="53"/>
                  </a:cubicBezTo>
                  <a:cubicBezTo>
                    <a:pt x="23" y="53"/>
                    <a:pt x="0" y="338"/>
                    <a:pt x="189" y="517"/>
                  </a:cubicBezTo>
                  <a:cubicBezTo>
                    <a:pt x="234" y="509"/>
                    <a:pt x="234" y="509"/>
                    <a:pt x="234" y="509"/>
                  </a:cubicBezTo>
                  <a:cubicBezTo>
                    <a:pt x="234" y="509"/>
                    <a:pt x="59" y="346"/>
                    <a:pt x="50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16D818E-8A67-3D4C-AAA8-908F350C2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0207" y="2886365"/>
              <a:ext cx="2292779" cy="2561838"/>
            </a:xfrm>
            <a:custGeom>
              <a:avLst/>
              <a:gdLst>
                <a:gd name="T0" fmla="*/ 410 w 715"/>
                <a:gd name="T1" fmla="*/ 0 h 800"/>
                <a:gd name="T2" fmla="*/ 715 w 715"/>
                <a:gd name="T3" fmla="*/ 364 h 800"/>
                <a:gd name="T4" fmla="*/ 583 w 715"/>
                <a:gd name="T5" fmla="*/ 351 h 800"/>
                <a:gd name="T6" fmla="*/ 651 w 715"/>
                <a:gd name="T7" fmla="*/ 519 h 800"/>
                <a:gd name="T8" fmla="*/ 363 w 715"/>
                <a:gd name="T9" fmla="*/ 800 h 800"/>
                <a:gd name="T10" fmla="*/ 179 w 715"/>
                <a:gd name="T11" fmla="*/ 291 h 800"/>
                <a:gd name="T12" fmla="*/ 0 w 715"/>
                <a:gd name="T13" fmla="*/ 272 h 800"/>
                <a:gd name="T14" fmla="*/ 410 w 715"/>
                <a:gd name="T15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5" h="800">
                  <a:moveTo>
                    <a:pt x="410" y="0"/>
                  </a:moveTo>
                  <a:cubicBezTo>
                    <a:pt x="715" y="364"/>
                    <a:pt x="715" y="364"/>
                    <a:pt x="715" y="364"/>
                  </a:cubicBezTo>
                  <a:cubicBezTo>
                    <a:pt x="583" y="351"/>
                    <a:pt x="583" y="351"/>
                    <a:pt x="583" y="351"/>
                  </a:cubicBezTo>
                  <a:cubicBezTo>
                    <a:pt x="583" y="351"/>
                    <a:pt x="599" y="471"/>
                    <a:pt x="651" y="519"/>
                  </a:cubicBezTo>
                  <a:cubicBezTo>
                    <a:pt x="363" y="800"/>
                    <a:pt x="363" y="800"/>
                    <a:pt x="363" y="800"/>
                  </a:cubicBezTo>
                  <a:cubicBezTo>
                    <a:pt x="363" y="800"/>
                    <a:pt x="176" y="640"/>
                    <a:pt x="179" y="291"/>
                  </a:cubicBezTo>
                  <a:cubicBezTo>
                    <a:pt x="0" y="272"/>
                    <a:pt x="0" y="272"/>
                    <a:pt x="0" y="272"/>
                  </a:cubicBez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E21AA5A-A42B-324B-A67B-32C2189CF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797" y="3757919"/>
              <a:ext cx="599193" cy="229444"/>
            </a:xfrm>
            <a:custGeom>
              <a:avLst/>
              <a:gdLst>
                <a:gd name="T0" fmla="*/ 16 w 363"/>
                <a:gd name="T1" fmla="*/ 0 h 139"/>
                <a:gd name="T2" fmla="*/ 0 w 363"/>
                <a:gd name="T3" fmla="*/ 116 h 139"/>
                <a:gd name="T4" fmla="*/ 311 w 363"/>
                <a:gd name="T5" fmla="*/ 139 h 139"/>
                <a:gd name="T6" fmla="*/ 363 w 363"/>
                <a:gd name="T7" fmla="*/ 37 h 139"/>
                <a:gd name="T8" fmla="*/ 16 w 363"/>
                <a:gd name="T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139">
                  <a:moveTo>
                    <a:pt x="16" y="0"/>
                  </a:moveTo>
                  <a:lnTo>
                    <a:pt x="0" y="116"/>
                  </a:lnTo>
                  <a:lnTo>
                    <a:pt x="311" y="139"/>
                  </a:lnTo>
                  <a:lnTo>
                    <a:pt x="363" y="3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C3CB993A-A1FF-BD49-91FF-0481D5DDF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8917" y="1800226"/>
              <a:ext cx="789020" cy="1729901"/>
            </a:xfrm>
            <a:custGeom>
              <a:avLst/>
              <a:gdLst>
                <a:gd name="T0" fmla="*/ 0 w 478"/>
                <a:gd name="T1" fmla="*/ 508 h 1048"/>
                <a:gd name="T2" fmla="*/ 0 w 478"/>
                <a:gd name="T3" fmla="*/ 1048 h 1048"/>
                <a:gd name="T4" fmla="*/ 476 w 478"/>
                <a:gd name="T5" fmla="*/ 683 h 1048"/>
                <a:gd name="T6" fmla="*/ 478 w 478"/>
                <a:gd name="T7" fmla="*/ 392 h 1048"/>
                <a:gd name="T8" fmla="*/ 459 w 478"/>
                <a:gd name="T9" fmla="*/ 0 h 1048"/>
                <a:gd name="T10" fmla="*/ 0 w 478"/>
                <a:gd name="T11" fmla="*/ 508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" h="1048">
                  <a:moveTo>
                    <a:pt x="0" y="508"/>
                  </a:moveTo>
                  <a:lnTo>
                    <a:pt x="0" y="1048"/>
                  </a:lnTo>
                  <a:lnTo>
                    <a:pt x="476" y="683"/>
                  </a:lnTo>
                  <a:lnTo>
                    <a:pt x="478" y="392"/>
                  </a:lnTo>
                  <a:lnTo>
                    <a:pt x="459" y="0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B5E04928-1515-9745-B081-2FBC53993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8916" y="2927633"/>
              <a:ext cx="1322186" cy="878156"/>
            </a:xfrm>
            <a:custGeom>
              <a:avLst/>
              <a:gdLst>
                <a:gd name="T0" fmla="*/ 0 w 412"/>
                <a:gd name="T1" fmla="*/ 188 h 274"/>
                <a:gd name="T2" fmla="*/ 134 w 412"/>
                <a:gd name="T3" fmla="*/ 274 h 274"/>
                <a:gd name="T4" fmla="*/ 412 w 412"/>
                <a:gd name="T5" fmla="*/ 110 h 274"/>
                <a:gd name="T6" fmla="*/ 245 w 412"/>
                <a:gd name="T7" fmla="*/ 0 h 274"/>
                <a:gd name="T8" fmla="*/ 0 w 412"/>
                <a:gd name="T9" fmla="*/ 188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274">
                  <a:moveTo>
                    <a:pt x="0" y="188"/>
                  </a:moveTo>
                  <a:cubicBezTo>
                    <a:pt x="0" y="188"/>
                    <a:pt x="108" y="216"/>
                    <a:pt x="134" y="274"/>
                  </a:cubicBezTo>
                  <a:cubicBezTo>
                    <a:pt x="412" y="110"/>
                    <a:pt x="412" y="110"/>
                    <a:pt x="412" y="110"/>
                  </a:cubicBezTo>
                  <a:cubicBezTo>
                    <a:pt x="412" y="110"/>
                    <a:pt x="362" y="25"/>
                    <a:pt x="245" y="0"/>
                  </a:cubicBezTo>
                  <a:lnTo>
                    <a:pt x="0" y="188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6AE344DF-3544-4F4B-9323-B9B837EF1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6574" y="1800225"/>
              <a:ext cx="1140612" cy="1480650"/>
            </a:xfrm>
            <a:custGeom>
              <a:avLst/>
              <a:gdLst>
                <a:gd name="T0" fmla="*/ 8 w 356"/>
                <a:gd name="T1" fmla="*/ 352 h 462"/>
                <a:gd name="T2" fmla="*/ 0 w 356"/>
                <a:gd name="T3" fmla="*/ 0 h 462"/>
                <a:gd name="T4" fmla="*/ 356 w 356"/>
                <a:gd name="T5" fmla="*/ 278 h 462"/>
                <a:gd name="T6" fmla="*/ 176 w 356"/>
                <a:gd name="T7" fmla="*/ 462 h 462"/>
                <a:gd name="T8" fmla="*/ 8 w 356"/>
                <a:gd name="T9" fmla="*/ 35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" h="462">
                  <a:moveTo>
                    <a:pt x="8" y="35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08" y="68"/>
                    <a:pt x="356" y="278"/>
                  </a:cubicBezTo>
                  <a:cubicBezTo>
                    <a:pt x="176" y="462"/>
                    <a:pt x="176" y="462"/>
                    <a:pt x="176" y="462"/>
                  </a:cubicBezTo>
                  <a:cubicBezTo>
                    <a:pt x="176" y="462"/>
                    <a:pt x="121" y="378"/>
                    <a:pt x="8" y="3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146078" tIns="73039" rIns="146078" bIns="73039" numCol="1" anchor="t" anchorCtr="0" compatLnSpc="1">
              <a:prstTxWarp prst="textNoShape">
                <a:avLst/>
              </a:prstTxWarp>
            </a:bodyPr>
            <a:lstStyle/>
            <a:p>
              <a:endParaRPr lang="en-US" sz="2876" dirty="0">
                <a:latin typeface="Charter Roman" panose="02040503050506020203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87F812-78E1-3940-81DB-15FC3F41205E}"/>
              </a:ext>
            </a:extLst>
          </p:cNvPr>
          <p:cNvGrpSpPr>
            <a:grpSpLocks noChangeAspect="1"/>
          </p:cNvGrpSpPr>
          <p:nvPr/>
        </p:nvGrpSpPr>
        <p:grpSpPr>
          <a:xfrm rot="2700000">
            <a:off x="6708877" y="4700476"/>
            <a:ext cx="325522" cy="567128"/>
            <a:chOff x="4732338" y="4783138"/>
            <a:chExt cx="703263" cy="1225550"/>
          </a:xfrm>
          <a:solidFill>
            <a:schemeClr val="bg1"/>
          </a:solidFill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C5A66CB-8B08-FD40-B53D-8B4003804D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2338" y="4783138"/>
              <a:ext cx="703263" cy="1173163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Charter Roman" panose="02040503050506020203" pitchFamily="18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6F48DF-4058-4B43-8DFE-C0457CAB3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0938" y="5127626"/>
              <a:ext cx="244475" cy="241300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Charter Roman" panose="02040503050506020203" pitchFamily="18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49B3773-58FD-2744-9311-D0F921EFC3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3638" y="5649913"/>
              <a:ext cx="225425" cy="358775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Charter Roman" panose="02040503050506020203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EF4BFE0-ADD5-8146-99F9-D236C63A1E21}"/>
              </a:ext>
            </a:extLst>
          </p:cNvPr>
          <p:cNvGrpSpPr>
            <a:grpSpLocks noChangeAspect="1"/>
          </p:cNvGrpSpPr>
          <p:nvPr/>
        </p:nvGrpSpPr>
        <p:grpSpPr>
          <a:xfrm>
            <a:off x="7404331" y="3941123"/>
            <a:ext cx="265278" cy="423372"/>
            <a:chOff x="6513513" y="557213"/>
            <a:chExt cx="471488" cy="752475"/>
          </a:xfrm>
          <a:solidFill>
            <a:schemeClr val="bg1"/>
          </a:solidFill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AF9F615-34A3-0746-A431-7C8682F48F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3513" y="557213"/>
              <a:ext cx="471488" cy="752475"/>
            </a:xfrm>
            <a:custGeom>
              <a:avLst/>
              <a:gdLst>
                <a:gd name="T0" fmla="*/ 80 w 160"/>
                <a:gd name="T1" fmla="*/ 0 h 256"/>
                <a:gd name="T2" fmla="*/ 11 w 160"/>
                <a:gd name="T3" fmla="*/ 120 h 256"/>
                <a:gd name="T4" fmla="*/ 42 w 160"/>
                <a:gd name="T5" fmla="*/ 179 h 256"/>
                <a:gd name="T6" fmla="*/ 49 w 160"/>
                <a:gd name="T7" fmla="*/ 187 h 256"/>
                <a:gd name="T8" fmla="*/ 48 w 160"/>
                <a:gd name="T9" fmla="*/ 208 h 256"/>
                <a:gd name="T10" fmla="*/ 52 w 160"/>
                <a:gd name="T11" fmla="*/ 231 h 256"/>
                <a:gd name="T12" fmla="*/ 108 w 160"/>
                <a:gd name="T13" fmla="*/ 231 h 256"/>
                <a:gd name="T14" fmla="*/ 112 w 160"/>
                <a:gd name="T15" fmla="*/ 208 h 256"/>
                <a:gd name="T16" fmla="*/ 110 w 160"/>
                <a:gd name="T17" fmla="*/ 187 h 256"/>
                <a:gd name="T18" fmla="*/ 118 w 160"/>
                <a:gd name="T19" fmla="*/ 179 h 256"/>
                <a:gd name="T20" fmla="*/ 149 w 160"/>
                <a:gd name="T21" fmla="*/ 120 h 256"/>
                <a:gd name="T22" fmla="*/ 80 w 160"/>
                <a:gd name="T23" fmla="*/ 248 h 256"/>
                <a:gd name="T24" fmla="*/ 99 w 160"/>
                <a:gd name="T25" fmla="*/ 232 h 256"/>
                <a:gd name="T26" fmla="*/ 108 w 160"/>
                <a:gd name="T27" fmla="*/ 218 h 256"/>
                <a:gd name="T28" fmla="*/ 58 w 160"/>
                <a:gd name="T29" fmla="*/ 224 h 256"/>
                <a:gd name="T30" fmla="*/ 58 w 160"/>
                <a:gd name="T31" fmla="*/ 212 h 256"/>
                <a:gd name="T32" fmla="*/ 108 w 160"/>
                <a:gd name="T33" fmla="*/ 218 h 256"/>
                <a:gd name="T34" fmla="*/ 108 w 160"/>
                <a:gd name="T35" fmla="*/ 198 h 256"/>
                <a:gd name="T36" fmla="*/ 58 w 160"/>
                <a:gd name="T37" fmla="*/ 204 h 256"/>
                <a:gd name="T38" fmla="*/ 58 w 160"/>
                <a:gd name="T39" fmla="*/ 192 h 256"/>
                <a:gd name="T40" fmla="*/ 96 w 160"/>
                <a:gd name="T41" fmla="*/ 192 h 256"/>
                <a:gd name="T42" fmla="*/ 135 w 160"/>
                <a:gd name="T43" fmla="*/ 112 h 256"/>
                <a:gd name="T44" fmla="*/ 104 w 160"/>
                <a:gd name="T45" fmla="*/ 170 h 256"/>
                <a:gd name="T46" fmla="*/ 96 w 160"/>
                <a:gd name="T47" fmla="*/ 176 h 256"/>
                <a:gd name="T48" fmla="*/ 96 w 160"/>
                <a:gd name="T49" fmla="*/ 124 h 256"/>
                <a:gd name="T50" fmla="*/ 88 w 160"/>
                <a:gd name="T51" fmla="*/ 176 h 256"/>
                <a:gd name="T52" fmla="*/ 68 w 160"/>
                <a:gd name="T53" fmla="*/ 128 h 256"/>
                <a:gd name="T54" fmla="*/ 60 w 160"/>
                <a:gd name="T55" fmla="*/ 129 h 256"/>
                <a:gd name="T56" fmla="*/ 57 w 160"/>
                <a:gd name="T57" fmla="*/ 172 h 256"/>
                <a:gd name="T58" fmla="*/ 26 w 160"/>
                <a:gd name="T59" fmla="*/ 114 h 256"/>
                <a:gd name="T60" fmla="*/ 16 w 160"/>
                <a:gd name="T61" fmla="*/ 80 h 256"/>
                <a:gd name="T62" fmla="*/ 144 w 160"/>
                <a:gd name="T63" fmla="*/ 8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0" h="256">
                  <a:moveTo>
                    <a:pt x="160" y="80"/>
                  </a:moveTo>
                  <a:cubicBezTo>
                    <a:pt x="160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95"/>
                    <a:pt x="4" y="109"/>
                    <a:pt x="11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42" y="179"/>
                    <a:pt x="42" y="179"/>
                    <a:pt x="42" y="179"/>
                  </a:cubicBezTo>
                  <a:cubicBezTo>
                    <a:pt x="42" y="179"/>
                    <a:pt x="42" y="179"/>
                    <a:pt x="42" y="179"/>
                  </a:cubicBezTo>
                  <a:cubicBezTo>
                    <a:pt x="44" y="182"/>
                    <a:pt x="46" y="185"/>
                    <a:pt x="49" y="187"/>
                  </a:cubicBezTo>
                  <a:cubicBezTo>
                    <a:pt x="46" y="190"/>
                    <a:pt x="44" y="194"/>
                    <a:pt x="44" y="198"/>
                  </a:cubicBezTo>
                  <a:cubicBezTo>
                    <a:pt x="44" y="202"/>
                    <a:pt x="46" y="206"/>
                    <a:pt x="48" y="208"/>
                  </a:cubicBezTo>
                  <a:cubicBezTo>
                    <a:pt x="46" y="211"/>
                    <a:pt x="44" y="214"/>
                    <a:pt x="44" y="218"/>
                  </a:cubicBezTo>
                  <a:cubicBezTo>
                    <a:pt x="44" y="224"/>
                    <a:pt x="47" y="229"/>
                    <a:pt x="52" y="231"/>
                  </a:cubicBezTo>
                  <a:cubicBezTo>
                    <a:pt x="53" y="245"/>
                    <a:pt x="65" y="256"/>
                    <a:pt x="80" y="256"/>
                  </a:cubicBezTo>
                  <a:cubicBezTo>
                    <a:pt x="94" y="256"/>
                    <a:pt x="106" y="245"/>
                    <a:pt x="108" y="231"/>
                  </a:cubicBezTo>
                  <a:cubicBezTo>
                    <a:pt x="112" y="229"/>
                    <a:pt x="116" y="224"/>
                    <a:pt x="116" y="218"/>
                  </a:cubicBezTo>
                  <a:cubicBezTo>
                    <a:pt x="116" y="214"/>
                    <a:pt x="114" y="211"/>
                    <a:pt x="112" y="208"/>
                  </a:cubicBezTo>
                  <a:cubicBezTo>
                    <a:pt x="114" y="206"/>
                    <a:pt x="116" y="202"/>
                    <a:pt x="116" y="198"/>
                  </a:cubicBezTo>
                  <a:cubicBezTo>
                    <a:pt x="116" y="194"/>
                    <a:pt x="114" y="190"/>
                    <a:pt x="110" y="187"/>
                  </a:cubicBezTo>
                  <a:cubicBezTo>
                    <a:pt x="113" y="185"/>
                    <a:pt x="116" y="182"/>
                    <a:pt x="118" y="179"/>
                  </a:cubicBezTo>
                  <a:cubicBezTo>
                    <a:pt x="118" y="179"/>
                    <a:pt x="118" y="179"/>
                    <a:pt x="118" y="179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6" y="109"/>
                    <a:pt x="160" y="95"/>
                    <a:pt x="160" y="80"/>
                  </a:cubicBezTo>
                  <a:close/>
                  <a:moveTo>
                    <a:pt x="80" y="248"/>
                  </a:moveTo>
                  <a:cubicBezTo>
                    <a:pt x="70" y="248"/>
                    <a:pt x="62" y="241"/>
                    <a:pt x="60" y="232"/>
                  </a:cubicBezTo>
                  <a:cubicBezTo>
                    <a:pt x="99" y="232"/>
                    <a:pt x="99" y="232"/>
                    <a:pt x="99" y="232"/>
                  </a:cubicBezTo>
                  <a:cubicBezTo>
                    <a:pt x="97" y="241"/>
                    <a:pt x="89" y="248"/>
                    <a:pt x="80" y="248"/>
                  </a:cubicBezTo>
                  <a:close/>
                  <a:moveTo>
                    <a:pt x="108" y="218"/>
                  </a:moveTo>
                  <a:cubicBezTo>
                    <a:pt x="108" y="222"/>
                    <a:pt x="105" y="224"/>
                    <a:pt x="102" y="224"/>
                  </a:cubicBezTo>
                  <a:cubicBezTo>
                    <a:pt x="58" y="224"/>
                    <a:pt x="58" y="224"/>
                    <a:pt x="58" y="224"/>
                  </a:cubicBezTo>
                  <a:cubicBezTo>
                    <a:pt x="55" y="224"/>
                    <a:pt x="52" y="222"/>
                    <a:pt x="52" y="218"/>
                  </a:cubicBezTo>
                  <a:cubicBezTo>
                    <a:pt x="52" y="215"/>
                    <a:pt x="55" y="212"/>
                    <a:pt x="58" y="212"/>
                  </a:cubicBezTo>
                  <a:cubicBezTo>
                    <a:pt x="102" y="212"/>
                    <a:pt x="102" y="212"/>
                    <a:pt x="102" y="212"/>
                  </a:cubicBezTo>
                  <a:cubicBezTo>
                    <a:pt x="105" y="212"/>
                    <a:pt x="108" y="215"/>
                    <a:pt x="108" y="218"/>
                  </a:cubicBezTo>
                  <a:close/>
                  <a:moveTo>
                    <a:pt x="102" y="192"/>
                  </a:moveTo>
                  <a:cubicBezTo>
                    <a:pt x="105" y="192"/>
                    <a:pt x="108" y="195"/>
                    <a:pt x="108" y="198"/>
                  </a:cubicBezTo>
                  <a:cubicBezTo>
                    <a:pt x="108" y="202"/>
                    <a:pt x="105" y="204"/>
                    <a:pt x="102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5" y="204"/>
                    <a:pt x="52" y="202"/>
                    <a:pt x="52" y="198"/>
                  </a:cubicBezTo>
                  <a:cubicBezTo>
                    <a:pt x="52" y="195"/>
                    <a:pt x="55" y="192"/>
                    <a:pt x="58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96" y="192"/>
                    <a:pt x="96" y="192"/>
                    <a:pt x="96" y="192"/>
                  </a:cubicBezTo>
                  <a:lnTo>
                    <a:pt x="102" y="192"/>
                  </a:lnTo>
                  <a:close/>
                  <a:moveTo>
                    <a:pt x="135" y="112"/>
                  </a:moveTo>
                  <a:cubicBezTo>
                    <a:pt x="135" y="113"/>
                    <a:pt x="135" y="114"/>
                    <a:pt x="134" y="114"/>
                  </a:cubicBezTo>
                  <a:cubicBezTo>
                    <a:pt x="104" y="170"/>
                    <a:pt x="104" y="170"/>
                    <a:pt x="104" y="170"/>
                  </a:cubicBezTo>
                  <a:cubicBezTo>
                    <a:pt x="104" y="170"/>
                    <a:pt x="103" y="171"/>
                    <a:pt x="103" y="172"/>
                  </a:cubicBezTo>
                  <a:cubicBezTo>
                    <a:pt x="102" y="174"/>
                    <a:pt x="100" y="176"/>
                    <a:pt x="96" y="176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100" y="126"/>
                    <a:pt x="98" y="124"/>
                    <a:pt x="96" y="124"/>
                  </a:cubicBezTo>
                  <a:cubicBezTo>
                    <a:pt x="94" y="124"/>
                    <a:pt x="92" y="126"/>
                    <a:pt x="92" y="128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68" y="126"/>
                    <a:pt x="66" y="124"/>
                    <a:pt x="64" y="124"/>
                  </a:cubicBezTo>
                  <a:cubicBezTo>
                    <a:pt x="61" y="124"/>
                    <a:pt x="60" y="126"/>
                    <a:pt x="60" y="129"/>
                  </a:cubicBezTo>
                  <a:cubicBezTo>
                    <a:pt x="64" y="176"/>
                    <a:pt x="64" y="176"/>
                    <a:pt x="64" y="176"/>
                  </a:cubicBezTo>
                  <a:cubicBezTo>
                    <a:pt x="60" y="176"/>
                    <a:pt x="58" y="174"/>
                    <a:pt x="57" y="172"/>
                  </a:cubicBezTo>
                  <a:cubicBezTo>
                    <a:pt x="56" y="171"/>
                    <a:pt x="56" y="171"/>
                    <a:pt x="56" y="170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5" y="114"/>
                    <a:pt x="25" y="113"/>
                    <a:pt x="25" y="112"/>
                  </a:cubicBezTo>
                  <a:cubicBezTo>
                    <a:pt x="19" y="103"/>
                    <a:pt x="16" y="91"/>
                    <a:pt x="16" y="80"/>
                  </a:cubicBezTo>
                  <a:cubicBezTo>
                    <a:pt x="16" y="45"/>
                    <a:pt x="45" y="16"/>
                    <a:pt x="80" y="16"/>
                  </a:cubicBezTo>
                  <a:cubicBezTo>
                    <a:pt x="115" y="16"/>
                    <a:pt x="144" y="45"/>
                    <a:pt x="144" y="80"/>
                  </a:cubicBezTo>
                  <a:cubicBezTo>
                    <a:pt x="144" y="91"/>
                    <a:pt x="141" y="103"/>
                    <a:pt x="135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840" dirty="0">
                <a:latin typeface="Charter Roman" panose="02040503050506020203" pitchFamily="18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CB6B3D4-3F18-234B-9AEC-2BC59F46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763" y="642938"/>
              <a:ext cx="120650" cy="103188"/>
            </a:xfrm>
            <a:custGeom>
              <a:avLst/>
              <a:gdLst>
                <a:gd name="T0" fmla="*/ 35 w 41"/>
                <a:gd name="T1" fmla="*/ 1 h 35"/>
                <a:gd name="T2" fmla="*/ 1 w 41"/>
                <a:gd name="T3" fmla="*/ 29 h 35"/>
                <a:gd name="T4" fmla="*/ 3 w 41"/>
                <a:gd name="T5" fmla="*/ 35 h 35"/>
                <a:gd name="T6" fmla="*/ 4 w 41"/>
                <a:gd name="T7" fmla="*/ 35 h 35"/>
                <a:gd name="T8" fmla="*/ 8 w 41"/>
                <a:gd name="T9" fmla="*/ 33 h 35"/>
                <a:gd name="T10" fmla="*/ 37 w 41"/>
                <a:gd name="T11" fmla="*/ 9 h 35"/>
                <a:gd name="T12" fmla="*/ 40 w 41"/>
                <a:gd name="T13" fmla="*/ 4 h 35"/>
                <a:gd name="T14" fmla="*/ 35 w 41"/>
                <a:gd name="T1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5">
                  <a:moveTo>
                    <a:pt x="35" y="1"/>
                  </a:moveTo>
                  <a:cubicBezTo>
                    <a:pt x="20" y="5"/>
                    <a:pt x="7" y="15"/>
                    <a:pt x="1" y="29"/>
                  </a:cubicBezTo>
                  <a:cubicBezTo>
                    <a:pt x="0" y="31"/>
                    <a:pt x="1" y="34"/>
                    <a:pt x="3" y="35"/>
                  </a:cubicBezTo>
                  <a:cubicBezTo>
                    <a:pt x="3" y="35"/>
                    <a:pt x="4" y="35"/>
                    <a:pt x="4" y="35"/>
                  </a:cubicBezTo>
                  <a:cubicBezTo>
                    <a:pt x="6" y="35"/>
                    <a:pt x="7" y="34"/>
                    <a:pt x="8" y="33"/>
                  </a:cubicBezTo>
                  <a:cubicBezTo>
                    <a:pt x="14" y="21"/>
                    <a:pt x="24" y="12"/>
                    <a:pt x="37" y="9"/>
                  </a:cubicBezTo>
                  <a:cubicBezTo>
                    <a:pt x="39" y="8"/>
                    <a:pt x="41" y="6"/>
                    <a:pt x="40" y="4"/>
                  </a:cubicBezTo>
                  <a:cubicBezTo>
                    <a:pt x="40" y="2"/>
                    <a:pt x="37" y="0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840" dirty="0">
                <a:latin typeface="Charter Roman" panose="02040503050506020203" pitchFamily="18" charset="0"/>
              </a:endParaRPr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9DA35D76-786E-F045-B758-087EA489D178}"/>
              </a:ext>
            </a:extLst>
          </p:cNvPr>
          <p:cNvSpPr>
            <a:spLocks noEditPoints="1"/>
          </p:cNvSpPr>
          <p:nvPr/>
        </p:nvSpPr>
        <p:spPr bwMode="auto">
          <a:xfrm>
            <a:off x="4466703" y="3237074"/>
            <a:ext cx="481996" cy="426852"/>
          </a:xfrm>
          <a:custGeom>
            <a:avLst/>
            <a:gdLst>
              <a:gd name="T0" fmla="*/ 232 w 256"/>
              <a:gd name="T1" fmla="*/ 84 h 227"/>
              <a:gd name="T2" fmla="*/ 172 w 256"/>
              <a:gd name="T3" fmla="*/ 44 h 227"/>
              <a:gd name="T4" fmla="*/ 120 w 256"/>
              <a:gd name="T5" fmla="*/ 48 h 227"/>
              <a:gd name="T6" fmla="*/ 64 w 256"/>
              <a:gd name="T7" fmla="*/ 107 h 227"/>
              <a:gd name="T8" fmla="*/ 0 w 256"/>
              <a:gd name="T9" fmla="*/ 131 h 227"/>
              <a:gd name="T10" fmla="*/ 32 w 256"/>
              <a:gd name="T11" fmla="*/ 227 h 227"/>
              <a:gd name="T12" fmla="*/ 87 w 256"/>
              <a:gd name="T13" fmla="*/ 212 h 227"/>
              <a:gd name="T14" fmla="*/ 103 w 256"/>
              <a:gd name="T15" fmla="*/ 219 h 227"/>
              <a:gd name="T16" fmla="*/ 232 w 256"/>
              <a:gd name="T17" fmla="*/ 197 h 227"/>
              <a:gd name="T18" fmla="*/ 240 w 256"/>
              <a:gd name="T19" fmla="*/ 169 h 227"/>
              <a:gd name="T20" fmla="*/ 248 w 256"/>
              <a:gd name="T21" fmla="*/ 140 h 227"/>
              <a:gd name="T22" fmla="*/ 256 w 256"/>
              <a:gd name="T23" fmla="*/ 108 h 227"/>
              <a:gd name="T24" fmla="*/ 32 w 256"/>
              <a:gd name="T25" fmla="*/ 211 h 227"/>
              <a:gd name="T26" fmla="*/ 16 w 256"/>
              <a:gd name="T27" fmla="*/ 131 h 227"/>
              <a:gd name="T28" fmla="*/ 64 w 256"/>
              <a:gd name="T29" fmla="*/ 123 h 227"/>
              <a:gd name="T30" fmla="*/ 72 w 256"/>
              <a:gd name="T31" fmla="*/ 198 h 227"/>
              <a:gd name="T32" fmla="*/ 72 w 256"/>
              <a:gd name="T33" fmla="*/ 203 h 227"/>
              <a:gd name="T34" fmla="*/ 210 w 256"/>
              <a:gd name="T35" fmla="*/ 203 h 227"/>
              <a:gd name="T36" fmla="*/ 88 w 256"/>
              <a:gd name="T37" fmla="*/ 194 h 227"/>
              <a:gd name="T38" fmla="*/ 86 w 256"/>
              <a:gd name="T39" fmla="*/ 121 h 227"/>
              <a:gd name="T40" fmla="*/ 140 w 256"/>
              <a:gd name="T41" fmla="*/ 16 h 227"/>
              <a:gd name="T42" fmla="*/ 152 w 256"/>
              <a:gd name="T43" fmla="*/ 90 h 227"/>
              <a:gd name="T44" fmla="*/ 160 w 256"/>
              <a:gd name="T45" fmla="*/ 100 h 227"/>
              <a:gd name="T46" fmla="*/ 240 w 256"/>
              <a:gd name="T47" fmla="*/ 108 h 227"/>
              <a:gd name="T48" fmla="*/ 223 w 256"/>
              <a:gd name="T49" fmla="*/ 116 h 227"/>
              <a:gd name="T50" fmla="*/ 223 w 256"/>
              <a:gd name="T51" fmla="*/ 132 h 227"/>
              <a:gd name="T52" fmla="*/ 224 w 256"/>
              <a:gd name="T53" fmla="*/ 132 h 227"/>
              <a:gd name="T54" fmla="*/ 224 w 256"/>
              <a:gd name="T55" fmla="*/ 148 h 227"/>
              <a:gd name="T56" fmla="*/ 218 w 256"/>
              <a:gd name="T57" fmla="*/ 147 h 227"/>
              <a:gd name="T58" fmla="*/ 215 w 256"/>
              <a:gd name="T59" fmla="*/ 148 h 227"/>
              <a:gd name="T60" fmla="*/ 215 w 256"/>
              <a:gd name="T61" fmla="*/ 164 h 227"/>
              <a:gd name="T62" fmla="*/ 224 w 256"/>
              <a:gd name="T63" fmla="*/ 169 h 227"/>
              <a:gd name="T64" fmla="*/ 210 w 256"/>
              <a:gd name="T65" fmla="*/ 175 h 227"/>
              <a:gd name="T66" fmla="*/ 210 w 256"/>
              <a:gd name="T67" fmla="*/ 175 h 227"/>
              <a:gd name="T68" fmla="*/ 210 w 256"/>
              <a:gd name="T69" fmla="*/ 191 h 227"/>
              <a:gd name="T70" fmla="*/ 210 w 256"/>
              <a:gd name="T71" fmla="*/ 203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6" h="227">
                <a:moveTo>
                  <a:pt x="256" y="108"/>
                </a:moveTo>
                <a:cubicBezTo>
                  <a:pt x="256" y="94"/>
                  <a:pt x="245" y="84"/>
                  <a:pt x="232" y="84"/>
                </a:cubicBezTo>
                <a:cubicBezTo>
                  <a:pt x="169" y="84"/>
                  <a:pt x="169" y="84"/>
                  <a:pt x="169" y="84"/>
                </a:cubicBezTo>
                <a:cubicBezTo>
                  <a:pt x="171" y="74"/>
                  <a:pt x="172" y="59"/>
                  <a:pt x="172" y="44"/>
                </a:cubicBezTo>
                <a:cubicBezTo>
                  <a:pt x="172" y="13"/>
                  <a:pt x="156" y="0"/>
                  <a:pt x="140" y="0"/>
                </a:cubicBezTo>
                <a:cubicBezTo>
                  <a:pt x="120" y="0"/>
                  <a:pt x="120" y="21"/>
                  <a:pt x="120" y="48"/>
                </a:cubicBezTo>
                <a:cubicBezTo>
                  <a:pt x="120" y="67"/>
                  <a:pt x="90" y="97"/>
                  <a:pt x="75" y="110"/>
                </a:cubicBezTo>
                <a:cubicBezTo>
                  <a:pt x="71" y="108"/>
                  <a:pt x="68" y="107"/>
                  <a:pt x="64" y="107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11" y="107"/>
                  <a:pt x="0" y="118"/>
                  <a:pt x="0" y="131"/>
                </a:cubicBezTo>
                <a:cubicBezTo>
                  <a:pt x="8" y="203"/>
                  <a:pt x="8" y="203"/>
                  <a:pt x="8" y="203"/>
                </a:cubicBezTo>
                <a:cubicBezTo>
                  <a:pt x="10" y="216"/>
                  <a:pt x="19" y="227"/>
                  <a:pt x="32" y="227"/>
                </a:cubicBezTo>
                <a:cubicBezTo>
                  <a:pt x="64" y="227"/>
                  <a:pt x="64" y="227"/>
                  <a:pt x="64" y="227"/>
                </a:cubicBezTo>
                <a:cubicBezTo>
                  <a:pt x="74" y="227"/>
                  <a:pt x="83" y="221"/>
                  <a:pt x="87" y="212"/>
                </a:cubicBezTo>
                <a:cubicBezTo>
                  <a:pt x="100" y="219"/>
                  <a:pt x="100" y="219"/>
                  <a:pt x="100" y="219"/>
                </a:cubicBezTo>
                <a:cubicBezTo>
                  <a:pt x="101" y="219"/>
                  <a:pt x="102" y="219"/>
                  <a:pt x="103" y="219"/>
                </a:cubicBezTo>
                <a:cubicBezTo>
                  <a:pt x="210" y="219"/>
                  <a:pt x="210" y="219"/>
                  <a:pt x="210" y="219"/>
                </a:cubicBezTo>
                <a:cubicBezTo>
                  <a:pt x="222" y="219"/>
                  <a:pt x="232" y="210"/>
                  <a:pt x="232" y="197"/>
                </a:cubicBezTo>
                <a:cubicBezTo>
                  <a:pt x="232" y="194"/>
                  <a:pt x="231" y="191"/>
                  <a:pt x="230" y="188"/>
                </a:cubicBezTo>
                <a:cubicBezTo>
                  <a:pt x="236" y="184"/>
                  <a:pt x="240" y="177"/>
                  <a:pt x="240" y="169"/>
                </a:cubicBezTo>
                <a:cubicBezTo>
                  <a:pt x="240" y="166"/>
                  <a:pt x="239" y="162"/>
                  <a:pt x="238" y="159"/>
                </a:cubicBezTo>
                <a:cubicBezTo>
                  <a:pt x="244" y="155"/>
                  <a:pt x="248" y="148"/>
                  <a:pt x="248" y="140"/>
                </a:cubicBezTo>
                <a:cubicBezTo>
                  <a:pt x="248" y="135"/>
                  <a:pt x="247" y="131"/>
                  <a:pt x="245" y="128"/>
                </a:cubicBezTo>
                <a:cubicBezTo>
                  <a:pt x="252" y="123"/>
                  <a:pt x="256" y="116"/>
                  <a:pt x="256" y="108"/>
                </a:cubicBezTo>
                <a:close/>
                <a:moveTo>
                  <a:pt x="64" y="211"/>
                </a:moveTo>
                <a:cubicBezTo>
                  <a:pt x="32" y="211"/>
                  <a:pt x="32" y="211"/>
                  <a:pt x="32" y="211"/>
                </a:cubicBezTo>
                <a:cubicBezTo>
                  <a:pt x="28" y="211"/>
                  <a:pt x="25" y="206"/>
                  <a:pt x="24" y="202"/>
                </a:cubicBezTo>
                <a:cubicBezTo>
                  <a:pt x="16" y="131"/>
                  <a:pt x="16" y="131"/>
                  <a:pt x="16" y="131"/>
                </a:cubicBezTo>
                <a:cubicBezTo>
                  <a:pt x="17" y="127"/>
                  <a:pt x="20" y="123"/>
                  <a:pt x="24" y="123"/>
                </a:cubicBezTo>
                <a:cubicBezTo>
                  <a:pt x="64" y="123"/>
                  <a:pt x="64" y="123"/>
                  <a:pt x="64" y="123"/>
                </a:cubicBezTo>
                <a:cubicBezTo>
                  <a:pt x="69" y="123"/>
                  <a:pt x="72" y="127"/>
                  <a:pt x="72" y="131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72" y="199"/>
                  <a:pt x="72" y="200"/>
                  <a:pt x="72" y="201"/>
                </a:cubicBezTo>
                <a:cubicBezTo>
                  <a:pt x="72" y="203"/>
                  <a:pt x="72" y="203"/>
                  <a:pt x="72" y="203"/>
                </a:cubicBezTo>
                <a:cubicBezTo>
                  <a:pt x="72" y="208"/>
                  <a:pt x="69" y="211"/>
                  <a:pt x="64" y="211"/>
                </a:cubicBezTo>
                <a:close/>
                <a:moveTo>
                  <a:pt x="210" y="203"/>
                </a:moveTo>
                <a:cubicBezTo>
                  <a:pt x="105" y="203"/>
                  <a:pt x="105" y="203"/>
                  <a:pt x="105" y="203"/>
                </a:cubicBezTo>
                <a:cubicBezTo>
                  <a:pt x="88" y="194"/>
                  <a:pt x="88" y="194"/>
                  <a:pt x="88" y="194"/>
                </a:cubicBezTo>
                <a:cubicBezTo>
                  <a:pt x="88" y="131"/>
                  <a:pt x="88" y="131"/>
                  <a:pt x="88" y="131"/>
                </a:cubicBezTo>
                <a:cubicBezTo>
                  <a:pt x="88" y="128"/>
                  <a:pt x="87" y="124"/>
                  <a:pt x="86" y="121"/>
                </a:cubicBezTo>
                <a:cubicBezTo>
                  <a:pt x="100" y="109"/>
                  <a:pt x="136" y="75"/>
                  <a:pt x="136" y="48"/>
                </a:cubicBezTo>
                <a:cubicBezTo>
                  <a:pt x="136" y="31"/>
                  <a:pt x="136" y="16"/>
                  <a:pt x="140" y="16"/>
                </a:cubicBezTo>
                <a:cubicBezTo>
                  <a:pt x="148" y="16"/>
                  <a:pt x="156" y="25"/>
                  <a:pt x="156" y="44"/>
                </a:cubicBezTo>
                <a:cubicBezTo>
                  <a:pt x="156" y="67"/>
                  <a:pt x="152" y="90"/>
                  <a:pt x="152" y="90"/>
                </a:cubicBezTo>
                <a:cubicBezTo>
                  <a:pt x="152" y="93"/>
                  <a:pt x="153" y="95"/>
                  <a:pt x="154" y="97"/>
                </a:cubicBezTo>
                <a:cubicBezTo>
                  <a:pt x="156" y="98"/>
                  <a:pt x="158" y="100"/>
                  <a:pt x="160" y="100"/>
                </a:cubicBezTo>
                <a:cubicBezTo>
                  <a:pt x="232" y="100"/>
                  <a:pt x="232" y="100"/>
                  <a:pt x="232" y="100"/>
                </a:cubicBezTo>
                <a:cubicBezTo>
                  <a:pt x="237" y="100"/>
                  <a:pt x="240" y="103"/>
                  <a:pt x="240" y="108"/>
                </a:cubicBezTo>
                <a:cubicBezTo>
                  <a:pt x="240" y="112"/>
                  <a:pt x="237" y="116"/>
                  <a:pt x="232" y="116"/>
                </a:cubicBezTo>
                <a:cubicBezTo>
                  <a:pt x="223" y="116"/>
                  <a:pt x="223" y="116"/>
                  <a:pt x="223" y="116"/>
                </a:cubicBezTo>
                <a:cubicBezTo>
                  <a:pt x="219" y="116"/>
                  <a:pt x="215" y="119"/>
                  <a:pt x="215" y="124"/>
                </a:cubicBezTo>
                <a:cubicBezTo>
                  <a:pt x="215" y="128"/>
                  <a:pt x="219" y="132"/>
                  <a:pt x="223" y="132"/>
                </a:cubicBezTo>
                <a:cubicBezTo>
                  <a:pt x="224" y="132"/>
                  <a:pt x="224" y="132"/>
                  <a:pt x="224" y="132"/>
                </a:cubicBezTo>
                <a:cubicBezTo>
                  <a:pt x="224" y="132"/>
                  <a:pt x="224" y="132"/>
                  <a:pt x="224" y="132"/>
                </a:cubicBezTo>
                <a:cubicBezTo>
                  <a:pt x="229" y="132"/>
                  <a:pt x="232" y="135"/>
                  <a:pt x="232" y="140"/>
                </a:cubicBezTo>
                <a:cubicBezTo>
                  <a:pt x="232" y="144"/>
                  <a:pt x="229" y="148"/>
                  <a:pt x="224" y="148"/>
                </a:cubicBezTo>
                <a:cubicBezTo>
                  <a:pt x="219" y="148"/>
                  <a:pt x="219" y="148"/>
                  <a:pt x="219" y="148"/>
                </a:cubicBezTo>
                <a:cubicBezTo>
                  <a:pt x="219" y="148"/>
                  <a:pt x="218" y="147"/>
                  <a:pt x="218" y="147"/>
                </a:cubicBezTo>
                <a:cubicBezTo>
                  <a:pt x="218" y="147"/>
                  <a:pt x="218" y="148"/>
                  <a:pt x="218" y="148"/>
                </a:cubicBezTo>
                <a:cubicBezTo>
                  <a:pt x="215" y="148"/>
                  <a:pt x="215" y="148"/>
                  <a:pt x="215" y="148"/>
                </a:cubicBezTo>
                <a:cubicBezTo>
                  <a:pt x="211" y="148"/>
                  <a:pt x="207" y="151"/>
                  <a:pt x="207" y="156"/>
                </a:cubicBezTo>
                <a:cubicBezTo>
                  <a:pt x="207" y="160"/>
                  <a:pt x="211" y="164"/>
                  <a:pt x="215" y="164"/>
                </a:cubicBezTo>
                <a:cubicBezTo>
                  <a:pt x="218" y="164"/>
                  <a:pt x="218" y="164"/>
                  <a:pt x="218" y="164"/>
                </a:cubicBezTo>
                <a:cubicBezTo>
                  <a:pt x="222" y="164"/>
                  <a:pt x="224" y="166"/>
                  <a:pt x="224" y="169"/>
                </a:cubicBezTo>
                <a:cubicBezTo>
                  <a:pt x="224" y="173"/>
                  <a:pt x="221" y="175"/>
                  <a:pt x="218" y="175"/>
                </a:cubicBezTo>
                <a:cubicBezTo>
                  <a:pt x="210" y="175"/>
                  <a:pt x="210" y="175"/>
                  <a:pt x="210" y="175"/>
                </a:cubicBezTo>
                <a:cubicBezTo>
                  <a:pt x="210" y="175"/>
                  <a:pt x="210" y="175"/>
                  <a:pt x="210" y="175"/>
                </a:cubicBezTo>
                <a:cubicBezTo>
                  <a:pt x="210" y="175"/>
                  <a:pt x="210" y="175"/>
                  <a:pt x="210" y="175"/>
                </a:cubicBezTo>
                <a:cubicBezTo>
                  <a:pt x="206" y="175"/>
                  <a:pt x="202" y="179"/>
                  <a:pt x="202" y="183"/>
                </a:cubicBezTo>
                <a:cubicBezTo>
                  <a:pt x="202" y="188"/>
                  <a:pt x="206" y="191"/>
                  <a:pt x="210" y="191"/>
                </a:cubicBezTo>
                <a:cubicBezTo>
                  <a:pt x="213" y="191"/>
                  <a:pt x="216" y="194"/>
                  <a:pt x="216" y="197"/>
                </a:cubicBezTo>
                <a:cubicBezTo>
                  <a:pt x="216" y="201"/>
                  <a:pt x="213" y="203"/>
                  <a:pt x="210" y="2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840" dirty="0">
              <a:latin typeface="Charter Roman" panose="02040503050506020203" pitchFamily="18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1F38102-1709-5943-9CAF-197C5FA629EB}"/>
              </a:ext>
            </a:extLst>
          </p:cNvPr>
          <p:cNvSpPr>
            <a:spLocks noChangeAspect="1" noEditPoints="1"/>
          </p:cNvSpPr>
          <p:nvPr/>
        </p:nvSpPr>
        <p:spPr bwMode="auto">
          <a:xfrm rot="2700000">
            <a:off x="5500785" y="4658151"/>
            <a:ext cx="292706" cy="538928"/>
          </a:xfrm>
          <a:custGeom>
            <a:avLst/>
            <a:gdLst>
              <a:gd name="T0" fmla="*/ 482 w 579"/>
              <a:gd name="T1" fmla="*/ 367 h 1073"/>
              <a:gd name="T2" fmla="*/ 482 w 579"/>
              <a:gd name="T3" fmla="*/ 148 h 1073"/>
              <a:gd name="T4" fmla="*/ 525 w 579"/>
              <a:gd name="T5" fmla="*/ 79 h 1073"/>
              <a:gd name="T6" fmla="*/ 447 w 579"/>
              <a:gd name="T7" fmla="*/ 0 h 1073"/>
              <a:gd name="T8" fmla="*/ 132 w 579"/>
              <a:gd name="T9" fmla="*/ 0 h 1073"/>
              <a:gd name="T10" fmla="*/ 54 w 579"/>
              <a:gd name="T11" fmla="*/ 79 h 1073"/>
              <a:gd name="T12" fmla="*/ 96 w 579"/>
              <a:gd name="T13" fmla="*/ 148 h 1073"/>
              <a:gd name="T14" fmla="*/ 96 w 579"/>
              <a:gd name="T15" fmla="*/ 367 h 1073"/>
              <a:gd name="T16" fmla="*/ 0 w 579"/>
              <a:gd name="T17" fmla="*/ 583 h 1073"/>
              <a:gd name="T18" fmla="*/ 0 w 579"/>
              <a:gd name="T19" fmla="*/ 612 h 1073"/>
              <a:gd name="T20" fmla="*/ 224 w 579"/>
              <a:gd name="T21" fmla="*/ 612 h 1073"/>
              <a:gd name="T22" fmla="*/ 224 w 579"/>
              <a:gd name="T23" fmla="*/ 923 h 1073"/>
              <a:gd name="T24" fmla="*/ 289 w 579"/>
              <a:gd name="T25" fmla="*/ 1073 h 1073"/>
              <a:gd name="T26" fmla="*/ 355 w 579"/>
              <a:gd name="T27" fmla="*/ 923 h 1073"/>
              <a:gd name="T28" fmla="*/ 355 w 579"/>
              <a:gd name="T29" fmla="*/ 612 h 1073"/>
              <a:gd name="T30" fmla="*/ 579 w 579"/>
              <a:gd name="T31" fmla="*/ 612 h 1073"/>
              <a:gd name="T32" fmla="*/ 579 w 579"/>
              <a:gd name="T33" fmla="*/ 583 h 1073"/>
              <a:gd name="T34" fmla="*/ 482 w 579"/>
              <a:gd name="T35" fmla="*/ 367 h 1073"/>
              <a:gd name="T36" fmla="*/ 132 w 579"/>
              <a:gd name="T37" fmla="*/ 58 h 1073"/>
              <a:gd name="T38" fmla="*/ 447 w 579"/>
              <a:gd name="T39" fmla="*/ 58 h 1073"/>
              <a:gd name="T40" fmla="*/ 467 w 579"/>
              <a:gd name="T41" fmla="*/ 79 h 1073"/>
              <a:gd name="T42" fmla="*/ 449 w 579"/>
              <a:gd name="T43" fmla="*/ 99 h 1073"/>
              <a:gd name="T44" fmla="*/ 436 w 579"/>
              <a:gd name="T45" fmla="*/ 101 h 1073"/>
              <a:gd name="T46" fmla="*/ 143 w 579"/>
              <a:gd name="T47" fmla="*/ 101 h 1073"/>
              <a:gd name="T48" fmla="*/ 129 w 579"/>
              <a:gd name="T49" fmla="*/ 99 h 1073"/>
              <a:gd name="T50" fmla="*/ 111 w 579"/>
              <a:gd name="T51" fmla="*/ 79 h 1073"/>
              <a:gd name="T52" fmla="*/ 132 w 579"/>
              <a:gd name="T53" fmla="*/ 58 h 1073"/>
              <a:gd name="T54" fmla="*/ 424 w 579"/>
              <a:gd name="T55" fmla="*/ 370 h 1073"/>
              <a:gd name="T56" fmla="*/ 154 w 579"/>
              <a:gd name="T57" fmla="*/ 370 h 1073"/>
              <a:gd name="T58" fmla="*/ 154 w 579"/>
              <a:gd name="T59" fmla="*/ 130 h 1073"/>
              <a:gd name="T60" fmla="*/ 424 w 579"/>
              <a:gd name="T61" fmla="*/ 130 h 1073"/>
              <a:gd name="T62" fmla="*/ 424 w 579"/>
              <a:gd name="T63" fmla="*/ 370 h 1073"/>
              <a:gd name="T64" fmla="*/ 297 w 579"/>
              <a:gd name="T65" fmla="*/ 911 h 1073"/>
              <a:gd name="T66" fmla="*/ 289 w 579"/>
              <a:gd name="T67" fmla="*/ 928 h 1073"/>
              <a:gd name="T68" fmla="*/ 282 w 579"/>
              <a:gd name="T69" fmla="*/ 911 h 1073"/>
              <a:gd name="T70" fmla="*/ 282 w 579"/>
              <a:gd name="T71" fmla="*/ 612 h 1073"/>
              <a:gd name="T72" fmla="*/ 297 w 579"/>
              <a:gd name="T73" fmla="*/ 612 h 1073"/>
              <a:gd name="T74" fmla="*/ 297 w 579"/>
              <a:gd name="T75" fmla="*/ 911 h 1073"/>
              <a:gd name="T76" fmla="*/ 355 w 579"/>
              <a:gd name="T77" fmla="*/ 554 h 1073"/>
              <a:gd name="T78" fmla="*/ 224 w 579"/>
              <a:gd name="T79" fmla="*/ 554 h 1073"/>
              <a:gd name="T80" fmla="*/ 59 w 579"/>
              <a:gd name="T81" fmla="*/ 554 h 1073"/>
              <a:gd name="T82" fmla="*/ 144 w 579"/>
              <a:gd name="T83" fmla="*/ 403 h 1073"/>
              <a:gd name="T84" fmla="*/ 149 w 579"/>
              <a:gd name="T85" fmla="*/ 399 h 1073"/>
              <a:gd name="T86" fmla="*/ 430 w 579"/>
              <a:gd name="T87" fmla="*/ 399 h 1073"/>
              <a:gd name="T88" fmla="*/ 435 w 579"/>
              <a:gd name="T89" fmla="*/ 403 h 1073"/>
              <a:gd name="T90" fmla="*/ 519 w 579"/>
              <a:gd name="T91" fmla="*/ 554 h 1073"/>
              <a:gd name="T92" fmla="*/ 355 w 579"/>
              <a:gd name="T93" fmla="*/ 554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1073">
                <a:moveTo>
                  <a:pt x="482" y="367"/>
                </a:moveTo>
                <a:cubicBezTo>
                  <a:pt x="482" y="148"/>
                  <a:pt x="482" y="148"/>
                  <a:pt x="482" y="148"/>
                </a:cubicBezTo>
                <a:cubicBezTo>
                  <a:pt x="508" y="135"/>
                  <a:pt x="525" y="109"/>
                  <a:pt x="525" y="79"/>
                </a:cubicBezTo>
                <a:cubicBezTo>
                  <a:pt x="525" y="35"/>
                  <a:pt x="490" y="0"/>
                  <a:pt x="447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89" y="0"/>
                  <a:pt x="54" y="35"/>
                  <a:pt x="54" y="79"/>
                </a:cubicBezTo>
                <a:cubicBezTo>
                  <a:pt x="54" y="109"/>
                  <a:pt x="71" y="135"/>
                  <a:pt x="96" y="148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35" y="422"/>
                  <a:pt x="0" y="500"/>
                  <a:pt x="0" y="583"/>
                </a:cubicBezTo>
                <a:cubicBezTo>
                  <a:pt x="0" y="612"/>
                  <a:pt x="0" y="612"/>
                  <a:pt x="0" y="612"/>
                </a:cubicBezTo>
                <a:cubicBezTo>
                  <a:pt x="224" y="612"/>
                  <a:pt x="224" y="612"/>
                  <a:pt x="224" y="612"/>
                </a:cubicBezTo>
                <a:cubicBezTo>
                  <a:pt x="224" y="923"/>
                  <a:pt x="224" y="923"/>
                  <a:pt x="224" y="923"/>
                </a:cubicBezTo>
                <a:cubicBezTo>
                  <a:pt x="289" y="1073"/>
                  <a:pt x="289" y="1073"/>
                  <a:pt x="289" y="1073"/>
                </a:cubicBezTo>
                <a:cubicBezTo>
                  <a:pt x="355" y="923"/>
                  <a:pt x="355" y="923"/>
                  <a:pt x="355" y="923"/>
                </a:cubicBezTo>
                <a:cubicBezTo>
                  <a:pt x="355" y="612"/>
                  <a:pt x="355" y="612"/>
                  <a:pt x="355" y="612"/>
                </a:cubicBezTo>
                <a:cubicBezTo>
                  <a:pt x="579" y="612"/>
                  <a:pt x="579" y="612"/>
                  <a:pt x="579" y="612"/>
                </a:cubicBezTo>
                <a:cubicBezTo>
                  <a:pt x="579" y="583"/>
                  <a:pt x="579" y="583"/>
                  <a:pt x="579" y="583"/>
                </a:cubicBezTo>
                <a:cubicBezTo>
                  <a:pt x="579" y="500"/>
                  <a:pt x="544" y="422"/>
                  <a:pt x="482" y="367"/>
                </a:cubicBezTo>
                <a:close/>
                <a:moveTo>
                  <a:pt x="132" y="58"/>
                </a:moveTo>
                <a:cubicBezTo>
                  <a:pt x="447" y="58"/>
                  <a:pt x="447" y="58"/>
                  <a:pt x="447" y="58"/>
                </a:cubicBezTo>
                <a:cubicBezTo>
                  <a:pt x="458" y="58"/>
                  <a:pt x="467" y="67"/>
                  <a:pt x="467" y="79"/>
                </a:cubicBezTo>
                <a:cubicBezTo>
                  <a:pt x="467" y="89"/>
                  <a:pt x="459" y="97"/>
                  <a:pt x="449" y="99"/>
                </a:cubicBezTo>
                <a:cubicBezTo>
                  <a:pt x="436" y="101"/>
                  <a:pt x="436" y="101"/>
                  <a:pt x="436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29" y="99"/>
                  <a:pt x="129" y="99"/>
                  <a:pt x="129" y="99"/>
                </a:cubicBezTo>
                <a:cubicBezTo>
                  <a:pt x="119" y="97"/>
                  <a:pt x="111" y="89"/>
                  <a:pt x="111" y="79"/>
                </a:cubicBezTo>
                <a:cubicBezTo>
                  <a:pt x="111" y="67"/>
                  <a:pt x="121" y="58"/>
                  <a:pt x="132" y="58"/>
                </a:cubicBezTo>
                <a:close/>
                <a:moveTo>
                  <a:pt x="424" y="370"/>
                </a:moveTo>
                <a:cubicBezTo>
                  <a:pt x="154" y="370"/>
                  <a:pt x="154" y="370"/>
                  <a:pt x="154" y="370"/>
                </a:cubicBezTo>
                <a:cubicBezTo>
                  <a:pt x="154" y="130"/>
                  <a:pt x="154" y="130"/>
                  <a:pt x="154" y="130"/>
                </a:cubicBezTo>
                <a:cubicBezTo>
                  <a:pt x="424" y="130"/>
                  <a:pt x="424" y="130"/>
                  <a:pt x="424" y="130"/>
                </a:cubicBezTo>
                <a:lnTo>
                  <a:pt x="424" y="370"/>
                </a:lnTo>
                <a:close/>
                <a:moveTo>
                  <a:pt x="297" y="911"/>
                </a:moveTo>
                <a:cubicBezTo>
                  <a:pt x="289" y="928"/>
                  <a:pt x="289" y="928"/>
                  <a:pt x="289" y="928"/>
                </a:cubicBezTo>
                <a:cubicBezTo>
                  <a:pt x="282" y="911"/>
                  <a:pt x="282" y="911"/>
                  <a:pt x="282" y="911"/>
                </a:cubicBezTo>
                <a:cubicBezTo>
                  <a:pt x="282" y="612"/>
                  <a:pt x="282" y="612"/>
                  <a:pt x="282" y="612"/>
                </a:cubicBezTo>
                <a:cubicBezTo>
                  <a:pt x="297" y="612"/>
                  <a:pt x="297" y="612"/>
                  <a:pt x="297" y="612"/>
                </a:cubicBezTo>
                <a:lnTo>
                  <a:pt x="297" y="911"/>
                </a:lnTo>
                <a:close/>
                <a:moveTo>
                  <a:pt x="355" y="554"/>
                </a:moveTo>
                <a:cubicBezTo>
                  <a:pt x="224" y="554"/>
                  <a:pt x="224" y="554"/>
                  <a:pt x="224" y="554"/>
                </a:cubicBezTo>
                <a:cubicBezTo>
                  <a:pt x="59" y="554"/>
                  <a:pt x="59" y="554"/>
                  <a:pt x="59" y="554"/>
                </a:cubicBezTo>
                <a:cubicBezTo>
                  <a:pt x="67" y="495"/>
                  <a:pt x="97" y="441"/>
                  <a:pt x="144" y="403"/>
                </a:cubicBezTo>
                <a:cubicBezTo>
                  <a:pt x="149" y="399"/>
                  <a:pt x="149" y="399"/>
                  <a:pt x="149" y="399"/>
                </a:cubicBezTo>
                <a:cubicBezTo>
                  <a:pt x="430" y="399"/>
                  <a:pt x="430" y="399"/>
                  <a:pt x="430" y="399"/>
                </a:cubicBezTo>
                <a:cubicBezTo>
                  <a:pt x="435" y="403"/>
                  <a:pt x="435" y="403"/>
                  <a:pt x="435" y="403"/>
                </a:cubicBezTo>
                <a:cubicBezTo>
                  <a:pt x="482" y="441"/>
                  <a:pt x="512" y="495"/>
                  <a:pt x="519" y="554"/>
                </a:cubicBezTo>
                <a:lnTo>
                  <a:pt x="355" y="5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40" dirty="0">
              <a:solidFill>
                <a:schemeClr val="bg1"/>
              </a:solidFill>
              <a:latin typeface="Charter Roman" panose="02040503050506020203" pitchFamily="18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9172D126-E3DE-A14E-A3ED-760AB8E4178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878100" y="1836751"/>
            <a:ext cx="408360" cy="410970"/>
          </a:xfrm>
          <a:custGeom>
            <a:avLst/>
            <a:gdLst>
              <a:gd name="T0" fmla="*/ 326 w 326"/>
              <a:gd name="T1" fmla="*/ 108 h 328"/>
              <a:gd name="T2" fmla="*/ 219 w 326"/>
              <a:gd name="T3" fmla="*/ 0 h 328"/>
              <a:gd name="T4" fmla="*/ 31 w 326"/>
              <a:gd name="T5" fmla="*/ 188 h 328"/>
              <a:gd name="T6" fmla="*/ 0 w 326"/>
              <a:gd name="T7" fmla="*/ 328 h 328"/>
              <a:gd name="T8" fmla="*/ 139 w 326"/>
              <a:gd name="T9" fmla="*/ 295 h 328"/>
              <a:gd name="T10" fmla="*/ 326 w 326"/>
              <a:gd name="T11" fmla="*/ 108 h 328"/>
              <a:gd name="T12" fmla="*/ 129 w 326"/>
              <a:gd name="T13" fmla="*/ 275 h 328"/>
              <a:gd name="T14" fmla="*/ 112 w 326"/>
              <a:gd name="T15" fmla="*/ 258 h 328"/>
              <a:gd name="T16" fmla="*/ 280 w 326"/>
              <a:gd name="T17" fmla="*/ 91 h 328"/>
              <a:gd name="T18" fmla="*/ 297 w 326"/>
              <a:gd name="T19" fmla="*/ 108 h 328"/>
              <a:gd name="T20" fmla="*/ 129 w 326"/>
              <a:gd name="T21" fmla="*/ 275 h 328"/>
              <a:gd name="T22" fmla="*/ 67 w 326"/>
              <a:gd name="T23" fmla="*/ 290 h 328"/>
              <a:gd name="T24" fmla="*/ 37 w 326"/>
              <a:gd name="T25" fmla="*/ 260 h 328"/>
              <a:gd name="T26" fmla="*/ 48 w 326"/>
              <a:gd name="T27" fmla="*/ 208 h 328"/>
              <a:gd name="T28" fmla="*/ 66 w 326"/>
              <a:gd name="T29" fmla="*/ 226 h 328"/>
              <a:gd name="T30" fmla="*/ 66 w 326"/>
              <a:gd name="T31" fmla="*/ 226 h 328"/>
              <a:gd name="T32" fmla="*/ 105 w 326"/>
              <a:gd name="T33" fmla="*/ 265 h 328"/>
              <a:gd name="T34" fmla="*/ 105 w 326"/>
              <a:gd name="T35" fmla="*/ 265 h 328"/>
              <a:gd name="T36" fmla="*/ 119 w 326"/>
              <a:gd name="T37" fmla="*/ 278 h 328"/>
              <a:gd name="T38" fmla="*/ 67 w 326"/>
              <a:gd name="T39" fmla="*/ 290 h 328"/>
              <a:gd name="T40" fmla="*/ 272 w 326"/>
              <a:gd name="T41" fmla="*/ 83 h 328"/>
              <a:gd name="T42" fmla="*/ 105 w 326"/>
              <a:gd name="T43" fmla="*/ 250 h 328"/>
              <a:gd name="T44" fmla="*/ 80 w 326"/>
              <a:gd name="T45" fmla="*/ 226 h 328"/>
              <a:gd name="T46" fmla="*/ 248 w 326"/>
              <a:gd name="T47" fmla="*/ 59 h 328"/>
              <a:gd name="T48" fmla="*/ 272 w 326"/>
              <a:gd name="T49" fmla="*/ 83 h 328"/>
              <a:gd name="T50" fmla="*/ 219 w 326"/>
              <a:gd name="T51" fmla="*/ 30 h 328"/>
              <a:gd name="T52" fmla="*/ 240 w 326"/>
              <a:gd name="T53" fmla="*/ 51 h 328"/>
              <a:gd name="T54" fmla="*/ 73 w 326"/>
              <a:gd name="T55" fmla="*/ 218 h 328"/>
              <a:gd name="T56" fmla="*/ 52 w 326"/>
              <a:gd name="T57" fmla="*/ 197 h 328"/>
              <a:gd name="T58" fmla="*/ 219 w 326"/>
              <a:gd name="T59" fmla="*/ 3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26" h="328">
                <a:moveTo>
                  <a:pt x="326" y="108"/>
                </a:moveTo>
                <a:lnTo>
                  <a:pt x="219" y="0"/>
                </a:lnTo>
                <a:lnTo>
                  <a:pt x="31" y="188"/>
                </a:lnTo>
                <a:lnTo>
                  <a:pt x="0" y="328"/>
                </a:lnTo>
                <a:lnTo>
                  <a:pt x="139" y="295"/>
                </a:lnTo>
                <a:lnTo>
                  <a:pt x="326" y="108"/>
                </a:lnTo>
                <a:close/>
                <a:moveTo>
                  <a:pt x="129" y="275"/>
                </a:moveTo>
                <a:lnTo>
                  <a:pt x="112" y="258"/>
                </a:lnTo>
                <a:lnTo>
                  <a:pt x="280" y="91"/>
                </a:lnTo>
                <a:lnTo>
                  <a:pt x="297" y="108"/>
                </a:lnTo>
                <a:lnTo>
                  <a:pt x="129" y="275"/>
                </a:lnTo>
                <a:close/>
                <a:moveTo>
                  <a:pt x="67" y="290"/>
                </a:moveTo>
                <a:lnTo>
                  <a:pt x="37" y="260"/>
                </a:lnTo>
                <a:lnTo>
                  <a:pt x="48" y="208"/>
                </a:lnTo>
                <a:lnTo>
                  <a:pt x="66" y="226"/>
                </a:lnTo>
                <a:lnTo>
                  <a:pt x="66" y="226"/>
                </a:lnTo>
                <a:lnTo>
                  <a:pt x="105" y="265"/>
                </a:lnTo>
                <a:lnTo>
                  <a:pt x="105" y="265"/>
                </a:lnTo>
                <a:lnTo>
                  <a:pt x="119" y="278"/>
                </a:lnTo>
                <a:lnTo>
                  <a:pt x="67" y="290"/>
                </a:lnTo>
                <a:close/>
                <a:moveTo>
                  <a:pt x="272" y="83"/>
                </a:moveTo>
                <a:lnTo>
                  <a:pt x="105" y="250"/>
                </a:lnTo>
                <a:lnTo>
                  <a:pt x="80" y="226"/>
                </a:lnTo>
                <a:lnTo>
                  <a:pt x="248" y="59"/>
                </a:lnTo>
                <a:lnTo>
                  <a:pt x="272" y="83"/>
                </a:lnTo>
                <a:close/>
                <a:moveTo>
                  <a:pt x="219" y="30"/>
                </a:moveTo>
                <a:lnTo>
                  <a:pt x="240" y="51"/>
                </a:lnTo>
                <a:lnTo>
                  <a:pt x="73" y="218"/>
                </a:lnTo>
                <a:lnTo>
                  <a:pt x="52" y="197"/>
                </a:lnTo>
                <a:lnTo>
                  <a:pt x="219" y="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40" dirty="0">
              <a:solidFill>
                <a:schemeClr val="bg1"/>
              </a:solidFill>
              <a:latin typeface="Charter Roman" panose="02040503050506020203" pitchFamily="18" charset="0"/>
            </a:endParaRPr>
          </a:p>
        </p:txBody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CB8B774E-37D9-7045-926E-69E03093821C}"/>
              </a:ext>
            </a:extLst>
          </p:cNvPr>
          <p:cNvSpPr>
            <a:spLocks noChangeAspect="1" noEditPoints="1"/>
          </p:cNvSpPr>
          <p:nvPr/>
        </p:nvSpPr>
        <p:spPr bwMode="auto">
          <a:xfrm rot="2700000">
            <a:off x="7469799" y="2827138"/>
            <a:ext cx="251074" cy="462274"/>
          </a:xfrm>
          <a:custGeom>
            <a:avLst/>
            <a:gdLst>
              <a:gd name="T0" fmla="*/ 482 w 579"/>
              <a:gd name="T1" fmla="*/ 367 h 1073"/>
              <a:gd name="T2" fmla="*/ 482 w 579"/>
              <a:gd name="T3" fmla="*/ 148 h 1073"/>
              <a:gd name="T4" fmla="*/ 525 w 579"/>
              <a:gd name="T5" fmla="*/ 79 h 1073"/>
              <a:gd name="T6" fmla="*/ 447 w 579"/>
              <a:gd name="T7" fmla="*/ 0 h 1073"/>
              <a:gd name="T8" fmla="*/ 132 w 579"/>
              <a:gd name="T9" fmla="*/ 0 h 1073"/>
              <a:gd name="T10" fmla="*/ 54 w 579"/>
              <a:gd name="T11" fmla="*/ 79 h 1073"/>
              <a:gd name="T12" fmla="*/ 96 w 579"/>
              <a:gd name="T13" fmla="*/ 148 h 1073"/>
              <a:gd name="T14" fmla="*/ 96 w 579"/>
              <a:gd name="T15" fmla="*/ 367 h 1073"/>
              <a:gd name="T16" fmla="*/ 0 w 579"/>
              <a:gd name="T17" fmla="*/ 583 h 1073"/>
              <a:gd name="T18" fmla="*/ 0 w 579"/>
              <a:gd name="T19" fmla="*/ 612 h 1073"/>
              <a:gd name="T20" fmla="*/ 224 w 579"/>
              <a:gd name="T21" fmla="*/ 612 h 1073"/>
              <a:gd name="T22" fmla="*/ 224 w 579"/>
              <a:gd name="T23" fmla="*/ 923 h 1073"/>
              <a:gd name="T24" fmla="*/ 289 w 579"/>
              <a:gd name="T25" fmla="*/ 1073 h 1073"/>
              <a:gd name="T26" fmla="*/ 355 w 579"/>
              <a:gd name="T27" fmla="*/ 923 h 1073"/>
              <a:gd name="T28" fmla="*/ 355 w 579"/>
              <a:gd name="T29" fmla="*/ 612 h 1073"/>
              <a:gd name="T30" fmla="*/ 579 w 579"/>
              <a:gd name="T31" fmla="*/ 612 h 1073"/>
              <a:gd name="T32" fmla="*/ 579 w 579"/>
              <a:gd name="T33" fmla="*/ 583 h 1073"/>
              <a:gd name="T34" fmla="*/ 482 w 579"/>
              <a:gd name="T35" fmla="*/ 367 h 1073"/>
              <a:gd name="T36" fmla="*/ 132 w 579"/>
              <a:gd name="T37" fmla="*/ 58 h 1073"/>
              <a:gd name="T38" fmla="*/ 447 w 579"/>
              <a:gd name="T39" fmla="*/ 58 h 1073"/>
              <a:gd name="T40" fmla="*/ 467 w 579"/>
              <a:gd name="T41" fmla="*/ 79 h 1073"/>
              <a:gd name="T42" fmla="*/ 449 w 579"/>
              <a:gd name="T43" fmla="*/ 99 h 1073"/>
              <a:gd name="T44" fmla="*/ 436 w 579"/>
              <a:gd name="T45" fmla="*/ 101 h 1073"/>
              <a:gd name="T46" fmla="*/ 143 w 579"/>
              <a:gd name="T47" fmla="*/ 101 h 1073"/>
              <a:gd name="T48" fmla="*/ 129 w 579"/>
              <a:gd name="T49" fmla="*/ 99 h 1073"/>
              <a:gd name="T50" fmla="*/ 111 w 579"/>
              <a:gd name="T51" fmla="*/ 79 h 1073"/>
              <a:gd name="T52" fmla="*/ 132 w 579"/>
              <a:gd name="T53" fmla="*/ 58 h 1073"/>
              <a:gd name="T54" fmla="*/ 424 w 579"/>
              <a:gd name="T55" fmla="*/ 370 h 1073"/>
              <a:gd name="T56" fmla="*/ 154 w 579"/>
              <a:gd name="T57" fmla="*/ 370 h 1073"/>
              <a:gd name="T58" fmla="*/ 154 w 579"/>
              <a:gd name="T59" fmla="*/ 130 h 1073"/>
              <a:gd name="T60" fmla="*/ 424 w 579"/>
              <a:gd name="T61" fmla="*/ 130 h 1073"/>
              <a:gd name="T62" fmla="*/ 424 w 579"/>
              <a:gd name="T63" fmla="*/ 370 h 1073"/>
              <a:gd name="T64" fmla="*/ 297 w 579"/>
              <a:gd name="T65" fmla="*/ 911 h 1073"/>
              <a:gd name="T66" fmla="*/ 289 w 579"/>
              <a:gd name="T67" fmla="*/ 928 h 1073"/>
              <a:gd name="T68" fmla="*/ 282 w 579"/>
              <a:gd name="T69" fmla="*/ 911 h 1073"/>
              <a:gd name="T70" fmla="*/ 282 w 579"/>
              <a:gd name="T71" fmla="*/ 612 h 1073"/>
              <a:gd name="T72" fmla="*/ 297 w 579"/>
              <a:gd name="T73" fmla="*/ 612 h 1073"/>
              <a:gd name="T74" fmla="*/ 297 w 579"/>
              <a:gd name="T75" fmla="*/ 911 h 1073"/>
              <a:gd name="T76" fmla="*/ 355 w 579"/>
              <a:gd name="T77" fmla="*/ 554 h 1073"/>
              <a:gd name="T78" fmla="*/ 224 w 579"/>
              <a:gd name="T79" fmla="*/ 554 h 1073"/>
              <a:gd name="T80" fmla="*/ 59 w 579"/>
              <a:gd name="T81" fmla="*/ 554 h 1073"/>
              <a:gd name="T82" fmla="*/ 144 w 579"/>
              <a:gd name="T83" fmla="*/ 403 h 1073"/>
              <a:gd name="T84" fmla="*/ 149 w 579"/>
              <a:gd name="T85" fmla="*/ 399 h 1073"/>
              <a:gd name="T86" fmla="*/ 430 w 579"/>
              <a:gd name="T87" fmla="*/ 399 h 1073"/>
              <a:gd name="T88" fmla="*/ 435 w 579"/>
              <a:gd name="T89" fmla="*/ 403 h 1073"/>
              <a:gd name="T90" fmla="*/ 519 w 579"/>
              <a:gd name="T91" fmla="*/ 554 h 1073"/>
              <a:gd name="T92" fmla="*/ 355 w 579"/>
              <a:gd name="T93" fmla="*/ 554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1073">
                <a:moveTo>
                  <a:pt x="482" y="367"/>
                </a:moveTo>
                <a:cubicBezTo>
                  <a:pt x="482" y="148"/>
                  <a:pt x="482" y="148"/>
                  <a:pt x="482" y="148"/>
                </a:cubicBezTo>
                <a:cubicBezTo>
                  <a:pt x="508" y="135"/>
                  <a:pt x="525" y="109"/>
                  <a:pt x="525" y="79"/>
                </a:cubicBezTo>
                <a:cubicBezTo>
                  <a:pt x="525" y="35"/>
                  <a:pt x="490" y="0"/>
                  <a:pt x="447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89" y="0"/>
                  <a:pt x="54" y="35"/>
                  <a:pt x="54" y="79"/>
                </a:cubicBezTo>
                <a:cubicBezTo>
                  <a:pt x="54" y="109"/>
                  <a:pt x="71" y="135"/>
                  <a:pt x="96" y="148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35" y="422"/>
                  <a:pt x="0" y="500"/>
                  <a:pt x="0" y="583"/>
                </a:cubicBezTo>
                <a:cubicBezTo>
                  <a:pt x="0" y="612"/>
                  <a:pt x="0" y="612"/>
                  <a:pt x="0" y="612"/>
                </a:cubicBezTo>
                <a:cubicBezTo>
                  <a:pt x="224" y="612"/>
                  <a:pt x="224" y="612"/>
                  <a:pt x="224" y="612"/>
                </a:cubicBezTo>
                <a:cubicBezTo>
                  <a:pt x="224" y="923"/>
                  <a:pt x="224" y="923"/>
                  <a:pt x="224" y="923"/>
                </a:cubicBezTo>
                <a:cubicBezTo>
                  <a:pt x="289" y="1073"/>
                  <a:pt x="289" y="1073"/>
                  <a:pt x="289" y="1073"/>
                </a:cubicBezTo>
                <a:cubicBezTo>
                  <a:pt x="355" y="923"/>
                  <a:pt x="355" y="923"/>
                  <a:pt x="355" y="923"/>
                </a:cubicBezTo>
                <a:cubicBezTo>
                  <a:pt x="355" y="612"/>
                  <a:pt x="355" y="612"/>
                  <a:pt x="355" y="612"/>
                </a:cubicBezTo>
                <a:cubicBezTo>
                  <a:pt x="579" y="612"/>
                  <a:pt x="579" y="612"/>
                  <a:pt x="579" y="612"/>
                </a:cubicBezTo>
                <a:cubicBezTo>
                  <a:pt x="579" y="583"/>
                  <a:pt x="579" y="583"/>
                  <a:pt x="579" y="583"/>
                </a:cubicBezTo>
                <a:cubicBezTo>
                  <a:pt x="579" y="500"/>
                  <a:pt x="544" y="422"/>
                  <a:pt x="482" y="367"/>
                </a:cubicBezTo>
                <a:close/>
                <a:moveTo>
                  <a:pt x="132" y="58"/>
                </a:moveTo>
                <a:cubicBezTo>
                  <a:pt x="447" y="58"/>
                  <a:pt x="447" y="58"/>
                  <a:pt x="447" y="58"/>
                </a:cubicBezTo>
                <a:cubicBezTo>
                  <a:pt x="458" y="58"/>
                  <a:pt x="467" y="67"/>
                  <a:pt x="467" y="79"/>
                </a:cubicBezTo>
                <a:cubicBezTo>
                  <a:pt x="467" y="89"/>
                  <a:pt x="459" y="97"/>
                  <a:pt x="449" y="99"/>
                </a:cubicBezTo>
                <a:cubicBezTo>
                  <a:pt x="436" y="101"/>
                  <a:pt x="436" y="101"/>
                  <a:pt x="436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29" y="99"/>
                  <a:pt x="129" y="99"/>
                  <a:pt x="129" y="99"/>
                </a:cubicBezTo>
                <a:cubicBezTo>
                  <a:pt x="119" y="97"/>
                  <a:pt x="111" y="89"/>
                  <a:pt x="111" y="79"/>
                </a:cubicBezTo>
                <a:cubicBezTo>
                  <a:pt x="111" y="67"/>
                  <a:pt x="121" y="58"/>
                  <a:pt x="132" y="58"/>
                </a:cubicBezTo>
                <a:close/>
                <a:moveTo>
                  <a:pt x="424" y="370"/>
                </a:moveTo>
                <a:cubicBezTo>
                  <a:pt x="154" y="370"/>
                  <a:pt x="154" y="370"/>
                  <a:pt x="154" y="370"/>
                </a:cubicBezTo>
                <a:cubicBezTo>
                  <a:pt x="154" y="130"/>
                  <a:pt x="154" y="130"/>
                  <a:pt x="154" y="130"/>
                </a:cubicBezTo>
                <a:cubicBezTo>
                  <a:pt x="424" y="130"/>
                  <a:pt x="424" y="130"/>
                  <a:pt x="424" y="130"/>
                </a:cubicBezTo>
                <a:lnTo>
                  <a:pt x="424" y="370"/>
                </a:lnTo>
                <a:close/>
                <a:moveTo>
                  <a:pt x="297" y="911"/>
                </a:moveTo>
                <a:cubicBezTo>
                  <a:pt x="289" y="928"/>
                  <a:pt x="289" y="928"/>
                  <a:pt x="289" y="928"/>
                </a:cubicBezTo>
                <a:cubicBezTo>
                  <a:pt x="282" y="911"/>
                  <a:pt x="282" y="911"/>
                  <a:pt x="282" y="911"/>
                </a:cubicBezTo>
                <a:cubicBezTo>
                  <a:pt x="282" y="612"/>
                  <a:pt x="282" y="612"/>
                  <a:pt x="282" y="612"/>
                </a:cubicBezTo>
                <a:cubicBezTo>
                  <a:pt x="297" y="612"/>
                  <a:pt x="297" y="612"/>
                  <a:pt x="297" y="612"/>
                </a:cubicBezTo>
                <a:lnTo>
                  <a:pt x="297" y="911"/>
                </a:lnTo>
                <a:close/>
                <a:moveTo>
                  <a:pt x="355" y="554"/>
                </a:moveTo>
                <a:cubicBezTo>
                  <a:pt x="224" y="554"/>
                  <a:pt x="224" y="554"/>
                  <a:pt x="224" y="554"/>
                </a:cubicBezTo>
                <a:cubicBezTo>
                  <a:pt x="59" y="554"/>
                  <a:pt x="59" y="554"/>
                  <a:pt x="59" y="554"/>
                </a:cubicBezTo>
                <a:cubicBezTo>
                  <a:pt x="67" y="495"/>
                  <a:pt x="97" y="441"/>
                  <a:pt x="144" y="403"/>
                </a:cubicBezTo>
                <a:cubicBezTo>
                  <a:pt x="149" y="399"/>
                  <a:pt x="149" y="399"/>
                  <a:pt x="149" y="399"/>
                </a:cubicBezTo>
                <a:cubicBezTo>
                  <a:pt x="430" y="399"/>
                  <a:pt x="430" y="399"/>
                  <a:pt x="430" y="399"/>
                </a:cubicBezTo>
                <a:cubicBezTo>
                  <a:pt x="435" y="403"/>
                  <a:pt x="435" y="403"/>
                  <a:pt x="435" y="403"/>
                </a:cubicBezTo>
                <a:cubicBezTo>
                  <a:pt x="482" y="441"/>
                  <a:pt x="512" y="495"/>
                  <a:pt x="519" y="554"/>
                </a:cubicBezTo>
                <a:lnTo>
                  <a:pt x="355" y="5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40" dirty="0">
              <a:solidFill>
                <a:schemeClr val="bg1"/>
              </a:solidFill>
              <a:latin typeface="Charter Roman" panose="02040503050506020203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52AC75-66C7-C94B-9A24-43B35D69E373}"/>
              </a:ext>
            </a:extLst>
          </p:cNvPr>
          <p:cNvSpPr txBox="1"/>
          <p:nvPr/>
        </p:nvSpPr>
        <p:spPr>
          <a:xfrm>
            <a:off x="7286460" y="1190451"/>
            <a:ext cx="4137730" cy="567894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chemeClr val="accent6"/>
                </a:solidFill>
                <a:latin typeface="Charter Roman" panose="02040503050506020203" pitchFamily="18" charset="0"/>
                <a:ea typeface="Open Sans" charset="0"/>
                <a:cs typeface="Open Sans" charset="0"/>
              </a:rPr>
              <a:t>Organize Learning Resources To Provide Easy Access To Students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B4DD14-88A9-4F40-B74D-06E05D7055BC}"/>
              </a:ext>
            </a:extLst>
          </p:cNvPr>
          <p:cNvSpPr txBox="1"/>
          <p:nvPr/>
        </p:nvSpPr>
        <p:spPr>
          <a:xfrm>
            <a:off x="1143884" y="5439037"/>
            <a:ext cx="4162599" cy="717101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  <a:latin typeface="Charter Roman" panose="02040503050506020203" pitchFamily="18" charset="0"/>
                <a:ea typeface="Open Sans" charset="0"/>
                <a:cs typeface="Open Sans" charset="0"/>
              </a:rPr>
              <a:t>Rating &amp; Review By the Students</a:t>
            </a:r>
          </a:p>
          <a:p>
            <a:pPr algn="r"/>
            <a:r>
              <a:rPr lang="en-IN" sz="1200" dirty="0">
                <a:latin typeface="Charter Roman" panose="02040503050506020203" pitchFamily="18" charset="0"/>
              </a:rPr>
              <a:t>The students can review and rate the study material provided through the app or their login in the web panel</a:t>
            </a:r>
            <a:endParaRPr lang="en-US" sz="900" dirty="0">
              <a:latin typeface="Charter Roman" panose="02040503050506020203" pitchFamily="18" charset="0"/>
              <a:ea typeface="Open Sans" charset="0"/>
              <a:cs typeface="Open Sans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C6DCC6-B506-AB40-8DD0-580BAE630F43}"/>
              </a:ext>
            </a:extLst>
          </p:cNvPr>
          <p:cNvSpPr txBox="1"/>
          <p:nvPr/>
        </p:nvSpPr>
        <p:spPr>
          <a:xfrm>
            <a:off x="6860588" y="5518470"/>
            <a:ext cx="3779921" cy="773463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chemeClr val="accent3"/>
                </a:solidFill>
                <a:latin typeface="Charter Roman" panose="02040503050506020203" pitchFamily="18" charset="0"/>
                <a:ea typeface="Open Sans" charset="0"/>
                <a:cs typeface="Open Sans" charset="0"/>
              </a:rPr>
              <a:t>Admin Actions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IN" sz="1200" b="1" dirty="0">
                <a:latin typeface="Charter Roman" panose="02040503050506020203" pitchFamily="18" charset="0"/>
              </a:rPr>
              <a:t>Teachers upload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IN" sz="1200" b="1" dirty="0">
                <a:latin typeface="Charter Roman" panose="02040503050506020203" pitchFamily="18" charset="0"/>
              </a:rPr>
              <a:t>Exhaustive Reporting</a:t>
            </a:r>
            <a:endParaRPr lang="en-US" sz="1600" b="1" dirty="0">
              <a:latin typeface="Charter Roman" panose="02040503050506020203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63A254-6BEC-A14C-9035-7DC33DBBFA47}"/>
              </a:ext>
            </a:extLst>
          </p:cNvPr>
          <p:cNvSpPr txBox="1"/>
          <p:nvPr/>
        </p:nvSpPr>
        <p:spPr>
          <a:xfrm>
            <a:off x="8010589" y="4007226"/>
            <a:ext cx="3927136" cy="54166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IN" sz="1400" b="1" dirty="0">
                <a:solidFill>
                  <a:schemeClr val="accent2"/>
                </a:solidFill>
                <a:latin typeface="Charter Roman" panose="02040503050506020203" pitchFamily="18" charset="0"/>
              </a:rPr>
              <a:t>Annotate submissions without download feature.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86CD22-A8C0-8445-82C2-77BCB1979CE7}"/>
              </a:ext>
            </a:extLst>
          </p:cNvPr>
          <p:cNvSpPr txBox="1"/>
          <p:nvPr/>
        </p:nvSpPr>
        <p:spPr>
          <a:xfrm>
            <a:off x="8010589" y="2268206"/>
            <a:ext cx="3804986" cy="972556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IN" sz="1400" b="1" dirty="0">
                <a:solidFill>
                  <a:schemeClr val="accent1"/>
                </a:solidFill>
                <a:latin typeface="Charter Roman" panose="02040503050506020203" pitchFamily="18" charset="0"/>
              </a:rPr>
              <a:t>Rich functionality that allows actions like View, Evaluate, Reminders, Custom messages, Download each homework or worksheets.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D1A66DF-9E26-BA41-94D1-46806FC05C76}"/>
              </a:ext>
            </a:extLst>
          </p:cNvPr>
          <p:cNvSpPr txBox="1"/>
          <p:nvPr/>
        </p:nvSpPr>
        <p:spPr>
          <a:xfrm>
            <a:off x="920569" y="3817404"/>
            <a:ext cx="3075481" cy="864834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r"/>
            <a:r>
              <a:rPr lang="en-IN" sz="1600" b="1" dirty="0">
                <a:solidFill>
                  <a:schemeClr val="accent1"/>
                </a:solidFill>
                <a:latin typeface="Charter Roman" panose="02040503050506020203" pitchFamily="18" charset="0"/>
              </a:rPr>
              <a:t>Lucid &amp; intuitive UI </a:t>
            </a:r>
          </a:p>
          <a:p>
            <a:pPr algn="r"/>
            <a:r>
              <a:rPr lang="en-IN" sz="1100" dirty="0">
                <a:latin typeface="Charter Roman" panose="02040503050506020203" pitchFamily="18" charset="0"/>
              </a:rPr>
              <a:t>Easy Search Filters &amp; Indexing, Confidentiality of Proprietary material, Multiple Formats &amp; types</a:t>
            </a:r>
            <a:endParaRPr lang="en-IN" sz="1200" dirty="0">
              <a:latin typeface="Charter Roman" panose="02040503050506020203" pitchFamily="18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E309983-1638-094F-A7D4-4FC14E5213AF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19200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D22E50F-CF90-E846-8463-A8857A85581D}"/>
              </a:ext>
            </a:extLst>
          </p:cNvPr>
          <p:cNvCxnSpPr>
            <a:cxnSpLocks/>
          </p:cNvCxnSpPr>
          <p:nvPr/>
        </p:nvCxnSpPr>
        <p:spPr>
          <a:xfrm flipH="1">
            <a:off x="-2974" y="6858000"/>
            <a:ext cx="1219200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AED1796-F552-304D-8841-98060B583805}"/>
              </a:ext>
            </a:extLst>
          </p:cNvPr>
          <p:cNvCxnSpPr/>
          <p:nvPr/>
        </p:nvCxnSpPr>
        <p:spPr>
          <a:xfrm>
            <a:off x="1" y="0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C6333DF-082F-6641-9546-741C54BEAB5F}"/>
              </a:ext>
            </a:extLst>
          </p:cNvPr>
          <p:cNvCxnSpPr/>
          <p:nvPr/>
        </p:nvCxnSpPr>
        <p:spPr>
          <a:xfrm>
            <a:off x="12187049" y="0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D393BC4-A6A7-F64E-A885-B7A384868FD6}"/>
              </a:ext>
            </a:extLst>
          </p:cNvPr>
          <p:cNvSpPr txBox="1"/>
          <p:nvPr/>
        </p:nvSpPr>
        <p:spPr>
          <a:xfrm>
            <a:off x="-108109" y="147817"/>
            <a:ext cx="6577489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Learning Management System (LMS)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13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9E6644-4BD3-9F42-ADF5-E3990181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EF3E19-1370-1240-B3F4-3C2972C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16</a:t>
            </a:fld>
            <a:endParaRPr lang="en-US"/>
          </a:p>
        </p:txBody>
      </p:sp>
      <p:grpSp>
        <p:nvGrpSpPr>
          <p:cNvPr id="4" name="กลุ่ม 1">
            <a:extLst>
              <a:ext uri="{FF2B5EF4-FFF2-40B4-BE49-F238E27FC236}">
                <a16:creationId xmlns:a16="http://schemas.microsoft.com/office/drawing/2014/main" id="{A1FAA088-2DE3-7A4B-9B7A-29C6874E0203}"/>
              </a:ext>
            </a:extLst>
          </p:cNvPr>
          <p:cNvGrpSpPr/>
          <p:nvPr/>
        </p:nvGrpSpPr>
        <p:grpSpPr>
          <a:xfrm>
            <a:off x="3910473" y="1469214"/>
            <a:ext cx="4418807" cy="4537075"/>
            <a:chOff x="7786688" y="2962275"/>
            <a:chExt cx="8837613" cy="907415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1142594-D80C-8545-A1FB-A073CC0A1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414713"/>
              <a:ext cx="4225925" cy="4181475"/>
            </a:xfrm>
            <a:custGeom>
              <a:avLst/>
              <a:gdLst>
                <a:gd name="T0" fmla="*/ 188 w 196"/>
                <a:gd name="T1" fmla="*/ 76 h 194"/>
                <a:gd name="T2" fmla="*/ 77 w 196"/>
                <a:gd name="T3" fmla="*/ 128 h 194"/>
                <a:gd name="T4" fmla="*/ 1 w 196"/>
                <a:gd name="T5" fmla="*/ 194 h 194"/>
                <a:gd name="T6" fmla="*/ 24 w 196"/>
                <a:gd name="T7" fmla="*/ 87 h 194"/>
                <a:gd name="T8" fmla="*/ 109 w 196"/>
                <a:gd name="T9" fmla="*/ 5 h 194"/>
                <a:gd name="T10" fmla="*/ 168 w 196"/>
                <a:gd name="T11" fmla="*/ 13 h 194"/>
                <a:gd name="T12" fmla="*/ 188 w 196"/>
                <a:gd name="T13" fmla="*/ 7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" h="194">
                  <a:moveTo>
                    <a:pt x="188" y="76"/>
                  </a:moveTo>
                  <a:cubicBezTo>
                    <a:pt x="173" y="122"/>
                    <a:pt x="116" y="119"/>
                    <a:pt x="77" y="128"/>
                  </a:cubicBezTo>
                  <a:cubicBezTo>
                    <a:pt x="40" y="137"/>
                    <a:pt x="12" y="158"/>
                    <a:pt x="1" y="194"/>
                  </a:cubicBezTo>
                  <a:cubicBezTo>
                    <a:pt x="0" y="156"/>
                    <a:pt x="7" y="120"/>
                    <a:pt x="24" y="87"/>
                  </a:cubicBezTo>
                  <a:cubicBezTo>
                    <a:pt x="42" y="52"/>
                    <a:pt x="70" y="16"/>
                    <a:pt x="109" y="5"/>
                  </a:cubicBezTo>
                  <a:cubicBezTo>
                    <a:pt x="128" y="0"/>
                    <a:pt x="151" y="2"/>
                    <a:pt x="168" y="13"/>
                  </a:cubicBezTo>
                  <a:cubicBezTo>
                    <a:pt x="187" y="27"/>
                    <a:pt x="196" y="54"/>
                    <a:pt x="188" y="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1677" dirty="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42653C5-F141-4B4F-9ECF-C5E13F4F8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2788" y="4922838"/>
              <a:ext cx="3211513" cy="5216525"/>
            </a:xfrm>
            <a:custGeom>
              <a:avLst/>
              <a:gdLst>
                <a:gd name="T0" fmla="*/ 11 w 149"/>
                <a:gd name="T1" fmla="*/ 196 h 242"/>
                <a:gd name="T2" fmla="*/ 80 w 149"/>
                <a:gd name="T3" fmla="*/ 95 h 242"/>
                <a:gd name="T4" fmla="*/ 112 w 149"/>
                <a:gd name="T5" fmla="*/ 0 h 242"/>
                <a:gd name="T6" fmla="*/ 147 w 149"/>
                <a:gd name="T7" fmla="*/ 104 h 242"/>
                <a:gd name="T8" fmla="*/ 115 w 149"/>
                <a:gd name="T9" fmla="*/ 217 h 242"/>
                <a:gd name="T10" fmla="*/ 60 w 149"/>
                <a:gd name="T11" fmla="*/ 240 h 242"/>
                <a:gd name="T12" fmla="*/ 11 w 149"/>
                <a:gd name="T13" fmla="*/ 19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42">
                  <a:moveTo>
                    <a:pt x="11" y="196"/>
                  </a:moveTo>
                  <a:cubicBezTo>
                    <a:pt x="0" y="149"/>
                    <a:pt x="52" y="123"/>
                    <a:pt x="80" y="95"/>
                  </a:cubicBezTo>
                  <a:cubicBezTo>
                    <a:pt x="107" y="69"/>
                    <a:pt x="121" y="37"/>
                    <a:pt x="112" y="0"/>
                  </a:cubicBezTo>
                  <a:cubicBezTo>
                    <a:pt x="132" y="32"/>
                    <a:pt x="144" y="67"/>
                    <a:pt x="147" y="104"/>
                  </a:cubicBezTo>
                  <a:cubicBezTo>
                    <a:pt x="149" y="142"/>
                    <a:pt x="143" y="188"/>
                    <a:pt x="115" y="217"/>
                  </a:cubicBezTo>
                  <a:cubicBezTo>
                    <a:pt x="101" y="232"/>
                    <a:pt x="81" y="242"/>
                    <a:pt x="60" y="240"/>
                  </a:cubicBezTo>
                  <a:cubicBezTo>
                    <a:pt x="36" y="238"/>
                    <a:pt x="16" y="220"/>
                    <a:pt x="11" y="1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1677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54DAB975-EAF8-F44B-ACEB-9DF1367A1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9401" y="8867775"/>
              <a:ext cx="5365750" cy="3168650"/>
            </a:xfrm>
            <a:custGeom>
              <a:avLst/>
              <a:gdLst>
                <a:gd name="T0" fmla="*/ 30 w 249"/>
                <a:gd name="T1" fmla="*/ 26 h 147"/>
                <a:gd name="T2" fmla="*/ 149 w 249"/>
                <a:gd name="T3" fmla="*/ 56 h 147"/>
                <a:gd name="T4" fmla="*/ 249 w 249"/>
                <a:gd name="T5" fmla="*/ 53 h 147"/>
                <a:gd name="T6" fmla="*/ 164 w 249"/>
                <a:gd name="T7" fmla="*/ 121 h 147"/>
                <a:gd name="T8" fmla="*/ 47 w 249"/>
                <a:gd name="T9" fmla="*/ 131 h 147"/>
                <a:gd name="T10" fmla="*/ 7 w 249"/>
                <a:gd name="T11" fmla="*/ 88 h 147"/>
                <a:gd name="T12" fmla="*/ 30 w 249"/>
                <a:gd name="T13" fmla="*/ 2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" h="147">
                  <a:moveTo>
                    <a:pt x="30" y="26"/>
                  </a:moveTo>
                  <a:cubicBezTo>
                    <a:pt x="71" y="0"/>
                    <a:pt x="113" y="39"/>
                    <a:pt x="149" y="56"/>
                  </a:cubicBezTo>
                  <a:cubicBezTo>
                    <a:pt x="183" y="71"/>
                    <a:pt x="218" y="73"/>
                    <a:pt x="249" y="53"/>
                  </a:cubicBezTo>
                  <a:cubicBezTo>
                    <a:pt x="227" y="82"/>
                    <a:pt x="199" y="106"/>
                    <a:pt x="164" y="121"/>
                  </a:cubicBezTo>
                  <a:cubicBezTo>
                    <a:pt x="129" y="137"/>
                    <a:pt x="84" y="147"/>
                    <a:pt x="47" y="131"/>
                  </a:cubicBezTo>
                  <a:cubicBezTo>
                    <a:pt x="29" y="123"/>
                    <a:pt x="12" y="108"/>
                    <a:pt x="7" y="88"/>
                  </a:cubicBezTo>
                  <a:cubicBezTo>
                    <a:pt x="0" y="65"/>
                    <a:pt x="10" y="39"/>
                    <a:pt x="30" y="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1677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52ECCC8-65DB-E24C-9AA6-D16345301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638" y="6604000"/>
              <a:ext cx="3060700" cy="5022850"/>
            </a:xfrm>
            <a:custGeom>
              <a:avLst/>
              <a:gdLst>
                <a:gd name="T0" fmla="*/ 98 w 142"/>
                <a:gd name="T1" fmla="*/ 17 h 233"/>
                <a:gd name="T2" fmla="*/ 107 w 142"/>
                <a:gd name="T3" fmla="*/ 139 h 233"/>
                <a:gd name="T4" fmla="*/ 142 w 142"/>
                <a:gd name="T5" fmla="*/ 233 h 233"/>
                <a:gd name="T6" fmla="*/ 50 w 142"/>
                <a:gd name="T7" fmla="*/ 174 h 233"/>
                <a:gd name="T8" fmla="*/ 4 w 142"/>
                <a:gd name="T9" fmla="*/ 66 h 233"/>
                <a:gd name="T10" fmla="*/ 32 w 142"/>
                <a:gd name="T11" fmla="*/ 14 h 233"/>
                <a:gd name="T12" fmla="*/ 98 w 142"/>
                <a:gd name="T13" fmla="*/ 1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233">
                  <a:moveTo>
                    <a:pt x="98" y="17"/>
                  </a:moveTo>
                  <a:cubicBezTo>
                    <a:pt x="136" y="47"/>
                    <a:pt x="112" y="99"/>
                    <a:pt x="107" y="139"/>
                  </a:cubicBezTo>
                  <a:cubicBezTo>
                    <a:pt x="103" y="176"/>
                    <a:pt x="112" y="210"/>
                    <a:pt x="142" y="233"/>
                  </a:cubicBezTo>
                  <a:cubicBezTo>
                    <a:pt x="107" y="221"/>
                    <a:pt x="75" y="202"/>
                    <a:pt x="50" y="174"/>
                  </a:cubicBezTo>
                  <a:cubicBezTo>
                    <a:pt x="24" y="145"/>
                    <a:pt x="0" y="106"/>
                    <a:pt x="4" y="66"/>
                  </a:cubicBezTo>
                  <a:cubicBezTo>
                    <a:pt x="5" y="46"/>
                    <a:pt x="15" y="25"/>
                    <a:pt x="32" y="14"/>
                  </a:cubicBezTo>
                  <a:cubicBezTo>
                    <a:pt x="52" y="0"/>
                    <a:pt x="80" y="2"/>
                    <a:pt x="98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1677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51B57E5F-5616-E04B-AA28-94B2A85F6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1838" y="2962275"/>
              <a:ext cx="4827588" cy="3576638"/>
            </a:xfrm>
            <a:custGeom>
              <a:avLst/>
              <a:gdLst>
                <a:gd name="T0" fmla="*/ 161 w 224"/>
                <a:gd name="T1" fmla="*/ 164 h 166"/>
                <a:gd name="T2" fmla="*/ 82 w 224"/>
                <a:gd name="T3" fmla="*/ 70 h 166"/>
                <a:gd name="T4" fmla="*/ 0 w 224"/>
                <a:gd name="T5" fmla="*/ 14 h 166"/>
                <a:gd name="T6" fmla="*/ 109 w 224"/>
                <a:gd name="T7" fmla="*/ 8 h 166"/>
                <a:gd name="T8" fmla="*/ 209 w 224"/>
                <a:gd name="T9" fmla="*/ 69 h 166"/>
                <a:gd name="T10" fmla="*/ 217 w 224"/>
                <a:gd name="T11" fmla="*/ 128 h 166"/>
                <a:gd name="T12" fmla="*/ 161 w 224"/>
                <a:gd name="T13" fmla="*/ 1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166">
                  <a:moveTo>
                    <a:pt x="161" y="164"/>
                  </a:moveTo>
                  <a:cubicBezTo>
                    <a:pt x="113" y="162"/>
                    <a:pt x="102" y="105"/>
                    <a:pt x="82" y="70"/>
                  </a:cubicBezTo>
                  <a:cubicBezTo>
                    <a:pt x="64" y="37"/>
                    <a:pt x="37" y="15"/>
                    <a:pt x="0" y="14"/>
                  </a:cubicBezTo>
                  <a:cubicBezTo>
                    <a:pt x="35" y="3"/>
                    <a:pt x="72" y="0"/>
                    <a:pt x="109" y="8"/>
                  </a:cubicBezTo>
                  <a:cubicBezTo>
                    <a:pt x="147" y="16"/>
                    <a:pt x="189" y="35"/>
                    <a:pt x="209" y="69"/>
                  </a:cubicBezTo>
                  <a:cubicBezTo>
                    <a:pt x="220" y="87"/>
                    <a:pt x="224" y="109"/>
                    <a:pt x="217" y="128"/>
                  </a:cubicBezTo>
                  <a:cubicBezTo>
                    <a:pt x="209" y="151"/>
                    <a:pt x="185" y="166"/>
                    <a:pt x="161" y="1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1677" dirty="0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5B41FD2-84F8-CB47-A128-2154B2239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076" y="3500438"/>
              <a:ext cx="2241550" cy="2263775"/>
            </a:xfrm>
            <a:custGeom>
              <a:avLst/>
              <a:gdLst>
                <a:gd name="T0" fmla="*/ 97 w 104"/>
                <a:gd name="T1" fmla="*/ 39 h 105"/>
                <a:gd name="T2" fmla="*/ 38 w 104"/>
                <a:gd name="T3" fmla="*/ 8 h 105"/>
                <a:gd name="T4" fmla="*/ 7 w 104"/>
                <a:gd name="T5" fmla="*/ 66 h 105"/>
                <a:gd name="T6" fmla="*/ 66 w 104"/>
                <a:gd name="T7" fmla="*/ 97 h 105"/>
                <a:gd name="T8" fmla="*/ 97 w 104"/>
                <a:gd name="T9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5">
                  <a:moveTo>
                    <a:pt x="97" y="39"/>
                  </a:moveTo>
                  <a:cubicBezTo>
                    <a:pt x="89" y="14"/>
                    <a:pt x="63" y="0"/>
                    <a:pt x="38" y="8"/>
                  </a:cubicBezTo>
                  <a:cubicBezTo>
                    <a:pt x="14" y="15"/>
                    <a:pt x="0" y="41"/>
                    <a:pt x="7" y="66"/>
                  </a:cubicBezTo>
                  <a:cubicBezTo>
                    <a:pt x="15" y="91"/>
                    <a:pt x="41" y="105"/>
                    <a:pt x="66" y="97"/>
                  </a:cubicBezTo>
                  <a:cubicBezTo>
                    <a:pt x="90" y="90"/>
                    <a:pt x="104" y="64"/>
                    <a:pt x="97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1677" dirty="0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7B69EC5-8F13-3D41-9363-34467FA7C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4201" y="4146550"/>
              <a:ext cx="2241550" cy="2263775"/>
            </a:xfrm>
            <a:custGeom>
              <a:avLst/>
              <a:gdLst>
                <a:gd name="T0" fmla="*/ 96 w 104"/>
                <a:gd name="T1" fmla="*/ 39 h 105"/>
                <a:gd name="T2" fmla="*/ 38 w 104"/>
                <a:gd name="T3" fmla="*/ 8 h 105"/>
                <a:gd name="T4" fmla="*/ 7 w 104"/>
                <a:gd name="T5" fmla="*/ 66 h 105"/>
                <a:gd name="T6" fmla="*/ 65 w 104"/>
                <a:gd name="T7" fmla="*/ 97 h 105"/>
                <a:gd name="T8" fmla="*/ 96 w 104"/>
                <a:gd name="T9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5">
                  <a:moveTo>
                    <a:pt x="96" y="39"/>
                  </a:moveTo>
                  <a:cubicBezTo>
                    <a:pt x="89" y="14"/>
                    <a:pt x="63" y="0"/>
                    <a:pt x="38" y="8"/>
                  </a:cubicBezTo>
                  <a:cubicBezTo>
                    <a:pt x="13" y="15"/>
                    <a:pt x="0" y="41"/>
                    <a:pt x="7" y="66"/>
                  </a:cubicBezTo>
                  <a:cubicBezTo>
                    <a:pt x="15" y="91"/>
                    <a:pt x="41" y="105"/>
                    <a:pt x="65" y="97"/>
                  </a:cubicBezTo>
                  <a:cubicBezTo>
                    <a:pt x="90" y="89"/>
                    <a:pt x="104" y="63"/>
                    <a:pt x="9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1677" dirty="0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CC06172-86E2-264F-97DB-1528B1E8F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6638" y="7747000"/>
              <a:ext cx="2241550" cy="2241550"/>
            </a:xfrm>
            <a:custGeom>
              <a:avLst/>
              <a:gdLst>
                <a:gd name="T0" fmla="*/ 97 w 104"/>
                <a:gd name="T1" fmla="*/ 38 h 104"/>
                <a:gd name="T2" fmla="*/ 38 w 104"/>
                <a:gd name="T3" fmla="*/ 7 h 104"/>
                <a:gd name="T4" fmla="*/ 7 w 104"/>
                <a:gd name="T5" fmla="*/ 66 h 104"/>
                <a:gd name="T6" fmla="*/ 65 w 104"/>
                <a:gd name="T7" fmla="*/ 97 h 104"/>
                <a:gd name="T8" fmla="*/ 97 w 104"/>
                <a:gd name="T9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97" y="38"/>
                  </a:moveTo>
                  <a:cubicBezTo>
                    <a:pt x="89" y="14"/>
                    <a:pt x="63" y="0"/>
                    <a:pt x="38" y="7"/>
                  </a:cubicBezTo>
                  <a:cubicBezTo>
                    <a:pt x="13" y="15"/>
                    <a:pt x="0" y="41"/>
                    <a:pt x="7" y="66"/>
                  </a:cubicBezTo>
                  <a:cubicBezTo>
                    <a:pt x="15" y="90"/>
                    <a:pt x="41" y="104"/>
                    <a:pt x="65" y="97"/>
                  </a:cubicBezTo>
                  <a:cubicBezTo>
                    <a:pt x="90" y="89"/>
                    <a:pt x="104" y="63"/>
                    <a:pt x="97" y="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1677" dirty="0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9DBAB290-D491-FB4E-801F-6F5C5895B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5938" y="9320213"/>
              <a:ext cx="2241550" cy="2263775"/>
            </a:xfrm>
            <a:custGeom>
              <a:avLst/>
              <a:gdLst>
                <a:gd name="T0" fmla="*/ 96 w 104"/>
                <a:gd name="T1" fmla="*/ 39 h 105"/>
                <a:gd name="T2" fmla="*/ 38 w 104"/>
                <a:gd name="T3" fmla="*/ 8 h 105"/>
                <a:gd name="T4" fmla="*/ 7 w 104"/>
                <a:gd name="T5" fmla="*/ 66 h 105"/>
                <a:gd name="T6" fmla="*/ 65 w 104"/>
                <a:gd name="T7" fmla="*/ 97 h 105"/>
                <a:gd name="T8" fmla="*/ 96 w 104"/>
                <a:gd name="T9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5">
                  <a:moveTo>
                    <a:pt x="96" y="39"/>
                  </a:moveTo>
                  <a:cubicBezTo>
                    <a:pt x="89" y="14"/>
                    <a:pt x="63" y="0"/>
                    <a:pt x="38" y="8"/>
                  </a:cubicBezTo>
                  <a:cubicBezTo>
                    <a:pt x="13" y="16"/>
                    <a:pt x="0" y="42"/>
                    <a:pt x="7" y="66"/>
                  </a:cubicBezTo>
                  <a:cubicBezTo>
                    <a:pt x="15" y="91"/>
                    <a:pt x="41" y="105"/>
                    <a:pt x="65" y="97"/>
                  </a:cubicBezTo>
                  <a:cubicBezTo>
                    <a:pt x="90" y="90"/>
                    <a:pt x="104" y="64"/>
                    <a:pt x="9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1677" dirty="0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C5E9BE7E-3066-DA40-AEA9-CA6AEC396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0538" y="6777038"/>
              <a:ext cx="2263775" cy="2241550"/>
            </a:xfrm>
            <a:custGeom>
              <a:avLst/>
              <a:gdLst>
                <a:gd name="T0" fmla="*/ 97 w 105"/>
                <a:gd name="T1" fmla="*/ 38 h 104"/>
                <a:gd name="T2" fmla="*/ 39 w 105"/>
                <a:gd name="T3" fmla="*/ 7 h 104"/>
                <a:gd name="T4" fmla="*/ 8 w 105"/>
                <a:gd name="T5" fmla="*/ 66 h 104"/>
                <a:gd name="T6" fmla="*/ 66 w 105"/>
                <a:gd name="T7" fmla="*/ 97 h 104"/>
                <a:gd name="T8" fmla="*/ 97 w 105"/>
                <a:gd name="T9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4">
                  <a:moveTo>
                    <a:pt x="97" y="38"/>
                  </a:moveTo>
                  <a:cubicBezTo>
                    <a:pt x="90" y="14"/>
                    <a:pt x="64" y="0"/>
                    <a:pt x="39" y="7"/>
                  </a:cubicBezTo>
                  <a:cubicBezTo>
                    <a:pt x="14" y="15"/>
                    <a:pt x="0" y="41"/>
                    <a:pt x="8" y="66"/>
                  </a:cubicBezTo>
                  <a:cubicBezTo>
                    <a:pt x="16" y="90"/>
                    <a:pt x="42" y="104"/>
                    <a:pt x="66" y="97"/>
                  </a:cubicBezTo>
                  <a:cubicBezTo>
                    <a:pt x="91" y="89"/>
                    <a:pt x="105" y="63"/>
                    <a:pt x="97" y="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1677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D40D5AC0-643E-3443-A1CC-1A72C0FC5BDC}"/>
              </a:ext>
            </a:extLst>
          </p:cNvPr>
          <p:cNvSpPr/>
          <p:nvPr/>
        </p:nvSpPr>
        <p:spPr>
          <a:xfrm>
            <a:off x="4974986" y="1973796"/>
            <a:ext cx="736816" cy="736816"/>
          </a:xfrm>
          <a:prstGeom prst="ellipse">
            <a:avLst/>
          </a:prstGeom>
          <a:ln>
            <a:noFill/>
          </a:ln>
          <a:effectLst>
            <a:outerShdw blurRad="190500" dist="419100" dir="5400000" sx="45000" sy="4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836BEDA-A7CF-CA4D-9D3F-785C53627ED8}"/>
              </a:ext>
            </a:extLst>
          </p:cNvPr>
          <p:cNvSpPr/>
          <p:nvPr/>
        </p:nvSpPr>
        <p:spPr>
          <a:xfrm>
            <a:off x="6839505" y="2271864"/>
            <a:ext cx="736816" cy="73681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190500" dist="419100" dir="5400000" sx="45000" sy="4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B7049C-8F68-6D48-8944-17B0F110B06C}"/>
              </a:ext>
            </a:extLst>
          </p:cNvPr>
          <p:cNvSpPr/>
          <p:nvPr/>
        </p:nvSpPr>
        <p:spPr>
          <a:xfrm>
            <a:off x="7031485" y="4104755"/>
            <a:ext cx="736816" cy="73681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90500" dist="419100" dir="5400000" sx="45000" sy="4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447BA32-9E62-3849-B130-799C9F410852}"/>
              </a:ext>
            </a:extLst>
          </p:cNvPr>
          <p:cNvSpPr/>
          <p:nvPr/>
        </p:nvSpPr>
        <p:spPr>
          <a:xfrm>
            <a:off x="5534314" y="4822841"/>
            <a:ext cx="736816" cy="73681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190500" dist="419100" dir="5400000" sx="45000" sy="4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56CB479-C8CA-3645-B251-3A2007977A7A}"/>
              </a:ext>
            </a:extLst>
          </p:cNvPr>
          <p:cNvSpPr/>
          <p:nvPr/>
        </p:nvSpPr>
        <p:spPr>
          <a:xfrm>
            <a:off x="4283515" y="3583314"/>
            <a:ext cx="736816" cy="7368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419100" dir="5400000" sx="45000" sy="4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DF50DB-8ACB-AF48-8158-A16843A35DFC}"/>
              </a:ext>
            </a:extLst>
          </p:cNvPr>
          <p:cNvSpPr txBox="1"/>
          <p:nvPr/>
        </p:nvSpPr>
        <p:spPr>
          <a:xfrm>
            <a:off x="546410" y="2069150"/>
            <a:ext cx="3289065" cy="911000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IN" sz="1400" b="1" dirty="0">
                <a:solidFill>
                  <a:schemeClr val="accent1"/>
                </a:solidFill>
                <a:latin typeface="Charter Roman" panose="02040503050506020203" pitchFamily="18" charset="0"/>
              </a:rPr>
              <a:t>Support extended beyond classroom</a:t>
            </a:r>
            <a:r>
              <a:rPr lang="en-IN" sz="1400" dirty="0">
                <a:solidFill>
                  <a:schemeClr val="accent1"/>
                </a:solidFill>
                <a:latin typeface="Charter Roman" panose="02040503050506020203" pitchFamily="18" charset="0"/>
              </a:rPr>
              <a:t>. </a:t>
            </a:r>
            <a:r>
              <a:rPr lang="en-IN" sz="1200" dirty="0">
                <a:latin typeface="Charter Roman" panose="02040503050506020203" pitchFamily="18" charset="0"/>
              </a:rPr>
              <a:t>Not limited to classroom only, but beyond the class hours while going through notes or offline videos</a:t>
            </a:r>
            <a:r>
              <a:rPr lang="en-IN" sz="1400" dirty="0">
                <a:solidFill>
                  <a:schemeClr val="accent1"/>
                </a:solidFill>
                <a:latin typeface="Charter Roman" panose="02040503050506020203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2A3E36-FB60-0B4D-B8DA-61717817C9ED}"/>
              </a:ext>
            </a:extLst>
          </p:cNvPr>
          <p:cNvSpPr txBox="1"/>
          <p:nvPr/>
        </p:nvSpPr>
        <p:spPr>
          <a:xfrm>
            <a:off x="528982" y="3559528"/>
            <a:ext cx="3220359" cy="1126444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IN" sz="1400" b="1" dirty="0">
                <a:solidFill>
                  <a:schemeClr val="accent2"/>
                </a:solidFill>
                <a:latin typeface="Charter Roman" panose="02040503050506020203" pitchFamily="18" charset="0"/>
              </a:rPr>
              <a:t>Increases Student - Teacher </a:t>
            </a:r>
          </a:p>
          <a:p>
            <a:r>
              <a:rPr lang="en-IN" sz="1400" b="1" dirty="0">
                <a:solidFill>
                  <a:schemeClr val="accent2"/>
                </a:solidFill>
                <a:latin typeface="Charter Roman" panose="02040503050506020203" pitchFamily="18" charset="0"/>
              </a:rPr>
              <a:t>performance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Understanding the student's learning increases student's overall academic and progress</a:t>
            </a:r>
            <a:r>
              <a:rPr lang="en-IN" sz="1400" dirty="0">
                <a:solidFill>
                  <a:schemeClr val="accent2"/>
                </a:solidFill>
                <a:latin typeface="Charter Roman" panose="02040503050506020203" pitchFamily="18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A820B6-CE52-044A-8192-858D9940F28A}"/>
              </a:ext>
            </a:extLst>
          </p:cNvPr>
          <p:cNvSpPr txBox="1"/>
          <p:nvPr/>
        </p:nvSpPr>
        <p:spPr>
          <a:xfrm>
            <a:off x="8397461" y="3894215"/>
            <a:ext cx="3701773" cy="695557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IN" sz="1400" b="1" dirty="0">
                <a:solidFill>
                  <a:schemeClr val="accent4">
                    <a:lumMod val="75000"/>
                  </a:schemeClr>
                </a:solidFill>
                <a:latin typeface="Charter Roman" panose="02040503050506020203" pitchFamily="18" charset="0"/>
              </a:rPr>
              <a:t>Verified Doubts</a:t>
            </a:r>
            <a:r>
              <a:rPr lang="en-IN" sz="1400" dirty="0">
                <a:solidFill>
                  <a:schemeClr val="accent4">
                    <a:lumMod val="75000"/>
                  </a:schemeClr>
                </a:solidFill>
                <a:latin typeface="Charter Roman" panose="02040503050506020203" pitchFamily="18" charset="0"/>
              </a:rPr>
              <a:t>: 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Close looping the communication through receiving a "verified" status once the student checks it.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57AB60-8B50-8A47-892D-62E53392C42B}"/>
              </a:ext>
            </a:extLst>
          </p:cNvPr>
          <p:cNvSpPr txBox="1"/>
          <p:nvPr/>
        </p:nvSpPr>
        <p:spPr>
          <a:xfrm>
            <a:off x="546411" y="5055950"/>
            <a:ext cx="3170388" cy="1406777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IN" sz="1400" b="1" dirty="0">
                <a:solidFill>
                  <a:schemeClr val="bg1">
                    <a:lumMod val="50000"/>
                  </a:schemeClr>
                </a:solidFill>
                <a:latin typeface="Charter Roman" panose="02040503050506020203" pitchFamily="18" charset="0"/>
              </a:rPr>
              <a:t>Doubt List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latin typeface="Charter Roman" panose="02040503050506020203" pitchFamily="18" charset="0"/>
              </a:rPr>
              <a:t>Easy interface for teachers to track doubts from multiple students.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latin typeface="Charter Roman" panose="02040503050506020203" pitchFamily="18" charset="0"/>
              </a:rPr>
              <a:t>The doubts are raised according to class, subject and class. Status of doubts categorised as pending, verified etc.</a:t>
            </a:r>
          </a:p>
          <a:p>
            <a:pPr algn="ctr">
              <a:lnSpc>
                <a:spcPct val="110000"/>
              </a:lnSpc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Charter Roman" panose="020405030505060202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1859D8-798B-284F-8543-940D9E0895D3}"/>
              </a:ext>
            </a:extLst>
          </p:cNvPr>
          <p:cNvSpPr txBox="1"/>
          <p:nvPr/>
        </p:nvSpPr>
        <p:spPr>
          <a:xfrm>
            <a:off x="8310561" y="1969947"/>
            <a:ext cx="3788673" cy="1095666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IN" sz="1400" b="1" dirty="0">
                <a:solidFill>
                  <a:srgbClr val="0070C0"/>
                </a:solidFill>
                <a:latin typeface="Charter Roman" panose="02040503050506020203" pitchFamily="18" charset="0"/>
              </a:rPr>
              <a:t>Doubt Management in action</a:t>
            </a:r>
            <a:r>
              <a:rPr lang="en-IN" sz="1400" dirty="0">
                <a:solidFill>
                  <a:srgbClr val="0070C0"/>
                </a:solidFill>
                <a:latin typeface="Charter Roman" panose="02040503050506020203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>
                <a:latin typeface="Charter Roman" panose="02040503050506020203" pitchFamily="18" charset="0"/>
              </a:rPr>
              <a:t>Teachers can schedule doubt clearing meeting directly from our system.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>
                <a:latin typeface="Charter Roman" panose="02040503050506020203" pitchFamily="18" charset="0"/>
              </a:rPr>
              <a:t>Adding multiple students is a generic and common doubt benefitting large audience</a:t>
            </a:r>
            <a:r>
              <a:rPr lang="en-IN" sz="1400" dirty="0">
                <a:solidFill>
                  <a:srgbClr val="0070C0"/>
                </a:solidFill>
                <a:latin typeface="Charter Roman" panose="02040503050506020203" pitchFamily="18" charset="0"/>
              </a:rPr>
              <a:t>.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53AD3FA7-1608-D742-B2A4-2A412DD2774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682723" y="4979713"/>
            <a:ext cx="408430" cy="411042"/>
          </a:xfrm>
          <a:custGeom>
            <a:avLst/>
            <a:gdLst>
              <a:gd name="T0" fmla="*/ 326 w 326"/>
              <a:gd name="T1" fmla="*/ 108 h 328"/>
              <a:gd name="T2" fmla="*/ 219 w 326"/>
              <a:gd name="T3" fmla="*/ 0 h 328"/>
              <a:gd name="T4" fmla="*/ 31 w 326"/>
              <a:gd name="T5" fmla="*/ 188 h 328"/>
              <a:gd name="T6" fmla="*/ 0 w 326"/>
              <a:gd name="T7" fmla="*/ 328 h 328"/>
              <a:gd name="T8" fmla="*/ 139 w 326"/>
              <a:gd name="T9" fmla="*/ 295 h 328"/>
              <a:gd name="T10" fmla="*/ 326 w 326"/>
              <a:gd name="T11" fmla="*/ 108 h 328"/>
              <a:gd name="T12" fmla="*/ 129 w 326"/>
              <a:gd name="T13" fmla="*/ 275 h 328"/>
              <a:gd name="T14" fmla="*/ 112 w 326"/>
              <a:gd name="T15" fmla="*/ 258 h 328"/>
              <a:gd name="T16" fmla="*/ 280 w 326"/>
              <a:gd name="T17" fmla="*/ 91 h 328"/>
              <a:gd name="T18" fmla="*/ 297 w 326"/>
              <a:gd name="T19" fmla="*/ 108 h 328"/>
              <a:gd name="T20" fmla="*/ 129 w 326"/>
              <a:gd name="T21" fmla="*/ 275 h 328"/>
              <a:gd name="T22" fmla="*/ 67 w 326"/>
              <a:gd name="T23" fmla="*/ 290 h 328"/>
              <a:gd name="T24" fmla="*/ 37 w 326"/>
              <a:gd name="T25" fmla="*/ 260 h 328"/>
              <a:gd name="T26" fmla="*/ 48 w 326"/>
              <a:gd name="T27" fmla="*/ 208 h 328"/>
              <a:gd name="T28" fmla="*/ 66 w 326"/>
              <a:gd name="T29" fmla="*/ 226 h 328"/>
              <a:gd name="T30" fmla="*/ 66 w 326"/>
              <a:gd name="T31" fmla="*/ 226 h 328"/>
              <a:gd name="T32" fmla="*/ 105 w 326"/>
              <a:gd name="T33" fmla="*/ 265 h 328"/>
              <a:gd name="T34" fmla="*/ 105 w 326"/>
              <a:gd name="T35" fmla="*/ 265 h 328"/>
              <a:gd name="T36" fmla="*/ 119 w 326"/>
              <a:gd name="T37" fmla="*/ 278 h 328"/>
              <a:gd name="T38" fmla="*/ 67 w 326"/>
              <a:gd name="T39" fmla="*/ 290 h 328"/>
              <a:gd name="T40" fmla="*/ 272 w 326"/>
              <a:gd name="T41" fmla="*/ 83 h 328"/>
              <a:gd name="T42" fmla="*/ 105 w 326"/>
              <a:gd name="T43" fmla="*/ 250 h 328"/>
              <a:gd name="T44" fmla="*/ 80 w 326"/>
              <a:gd name="T45" fmla="*/ 226 h 328"/>
              <a:gd name="T46" fmla="*/ 248 w 326"/>
              <a:gd name="T47" fmla="*/ 59 h 328"/>
              <a:gd name="T48" fmla="*/ 272 w 326"/>
              <a:gd name="T49" fmla="*/ 83 h 328"/>
              <a:gd name="T50" fmla="*/ 219 w 326"/>
              <a:gd name="T51" fmla="*/ 30 h 328"/>
              <a:gd name="T52" fmla="*/ 240 w 326"/>
              <a:gd name="T53" fmla="*/ 51 h 328"/>
              <a:gd name="T54" fmla="*/ 73 w 326"/>
              <a:gd name="T55" fmla="*/ 218 h 328"/>
              <a:gd name="T56" fmla="*/ 52 w 326"/>
              <a:gd name="T57" fmla="*/ 197 h 328"/>
              <a:gd name="T58" fmla="*/ 219 w 326"/>
              <a:gd name="T59" fmla="*/ 3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26" h="328">
                <a:moveTo>
                  <a:pt x="326" y="108"/>
                </a:moveTo>
                <a:lnTo>
                  <a:pt x="219" y="0"/>
                </a:lnTo>
                <a:lnTo>
                  <a:pt x="31" y="188"/>
                </a:lnTo>
                <a:lnTo>
                  <a:pt x="0" y="328"/>
                </a:lnTo>
                <a:lnTo>
                  <a:pt x="139" y="295"/>
                </a:lnTo>
                <a:lnTo>
                  <a:pt x="326" y="108"/>
                </a:lnTo>
                <a:close/>
                <a:moveTo>
                  <a:pt x="129" y="275"/>
                </a:moveTo>
                <a:lnTo>
                  <a:pt x="112" y="258"/>
                </a:lnTo>
                <a:lnTo>
                  <a:pt x="280" y="91"/>
                </a:lnTo>
                <a:lnTo>
                  <a:pt x="297" y="108"/>
                </a:lnTo>
                <a:lnTo>
                  <a:pt x="129" y="275"/>
                </a:lnTo>
                <a:close/>
                <a:moveTo>
                  <a:pt x="67" y="290"/>
                </a:moveTo>
                <a:lnTo>
                  <a:pt x="37" y="260"/>
                </a:lnTo>
                <a:lnTo>
                  <a:pt x="48" y="208"/>
                </a:lnTo>
                <a:lnTo>
                  <a:pt x="66" y="226"/>
                </a:lnTo>
                <a:lnTo>
                  <a:pt x="66" y="226"/>
                </a:lnTo>
                <a:lnTo>
                  <a:pt x="105" y="265"/>
                </a:lnTo>
                <a:lnTo>
                  <a:pt x="105" y="265"/>
                </a:lnTo>
                <a:lnTo>
                  <a:pt x="119" y="278"/>
                </a:lnTo>
                <a:lnTo>
                  <a:pt x="67" y="290"/>
                </a:lnTo>
                <a:close/>
                <a:moveTo>
                  <a:pt x="272" y="83"/>
                </a:moveTo>
                <a:lnTo>
                  <a:pt x="105" y="250"/>
                </a:lnTo>
                <a:lnTo>
                  <a:pt x="80" y="226"/>
                </a:lnTo>
                <a:lnTo>
                  <a:pt x="248" y="59"/>
                </a:lnTo>
                <a:lnTo>
                  <a:pt x="272" y="83"/>
                </a:lnTo>
                <a:close/>
                <a:moveTo>
                  <a:pt x="219" y="30"/>
                </a:moveTo>
                <a:lnTo>
                  <a:pt x="240" y="51"/>
                </a:lnTo>
                <a:lnTo>
                  <a:pt x="73" y="218"/>
                </a:lnTo>
                <a:lnTo>
                  <a:pt x="52" y="197"/>
                </a:lnTo>
                <a:lnTo>
                  <a:pt x="219" y="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40" dirty="0">
              <a:solidFill>
                <a:schemeClr val="bg1"/>
              </a:solidFill>
              <a:latin typeface="Lato Light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A91CF2-E731-8D47-AA22-032405EB0FEA}"/>
              </a:ext>
            </a:extLst>
          </p:cNvPr>
          <p:cNvGrpSpPr>
            <a:grpSpLocks noChangeAspect="1"/>
          </p:cNvGrpSpPr>
          <p:nvPr/>
        </p:nvGrpSpPr>
        <p:grpSpPr>
          <a:xfrm>
            <a:off x="5112533" y="2147367"/>
            <a:ext cx="461722" cy="439492"/>
            <a:chOff x="6719888" y="887413"/>
            <a:chExt cx="492125" cy="468312"/>
          </a:xfrm>
          <a:solidFill>
            <a:schemeClr val="bg1"/>
          </a:solidFill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C757663-B4CE-5C40-B3BB-430DAC6F29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9888" y="887413"/>
              <a:ext cx="492125" cy="468312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8 w 128"/>
                <a:gd name="T13" fmla="*/ 110 h 122"/>
                <a:gd name="T14" fmla="*/ 35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6"/>
                    <a:pt x="39" y="109"/>
                    <a:pt x="38" y="110"/>
                  </a:cubicBezTo>
                  <a:cubicBezTo>
                    <a:pt x="36" y="111"/>
                    <a:pt x="35" y="112"/>
                    <a:pt x="35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5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2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5C2500-585E-6F4D-A5E3-71EEC14C2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947738"/>
              <a:ext cx="368300" cy="2476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49F363D-0685-B549-BE1B-183616B542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3726" y="1201738"/>
              <a:ext cx="46038" cy="4762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6C7558F-3CFB-724B-A1C5-733CC07E2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1044575"/>
              <a:ext cx="61913" cy="65087"/>
            </a:xfrm>
            <a:custGeom>
              <a:avLst/>
              <a:gdLst>
                <a:gd name="T0" fmla="*/ 0 w 39"/>
                <a:gd name="T1" fmla="*/ 24 h 41"/>
                <a:gd name="T2" fmla="*/ 39 w 39"/>
                <a:gd name="T3" fmla="*/ 41 h 41"/>
                <a:gd name="T4" fmla="*/ 39 w 39"/>
                <a:gd name="T5" fmla="*/ 32 h 41"/>
                <a:gd name="T6" fmla="*/ 12 w 39"/>
                <a:gd name="T7" fmla="*/ 19 h 41"/>
                <a:gd name="T8" fmla="*/ 39 w 39"/>
                <a:gd name="T9" fmla="*/ 10 h 41"/>
                <a:gd name="T10" fmla="*/ 39 w 39"/>
                <a:gd name="T11" fmla="*/ 0 h 41"/>
                <a:gd name="T12" fmla="*/ 0 w 39"/>
                <a:gd name="T13" fmla="*/ 17 h 41"/>
                <a:gd name="T14" fmla="*/ 0 w 39"/>
                <a:gd name="T15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0" y="24"/>
                  </a:moveTo>
                  <a:lnTo>
                    <a:pt x="39" y="41"/>
                  </a:lnTo>
                  <a:lnTo>
                    <a:pt x="39" y="32"/>
                  </a:lnTo>
                  <a:lnTo>
                    <a:pt x="12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0" y="17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942C2E3-2043-1D41-94D3-614CC99D1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076" y="1033463"/>
              <a:ext cx="31750" cy="87312"/>
            </a:xfrm>
            <a:custGeom>
              <a:avLst/>
              <a:gdLst>
                <a:gd name="T0" fmla="*/ 7 w 8"/>
                <a:gd name="T1" fmla="*/ 0 h 23"/>
                <a:gd name="T2" fmla="*/ 5 w 8"/>
                <a:gd name="T3" fmla="*/ 0 h 23"/>
                <a:gd name="T4" fmla="*/ 5 w 8"/>
                <a:gd name="T5" fmla="*/ 2 h 23"/>
                <a:gd name="T6" fmla="*/ 0 w 8"/>
                <a:gd name="T7" fmla="*/ 20 h 23"/>
                <a:gd name="T8" fmla="*/ 0 w 8"/>
                <a:gd name="T9" fmla="*/ 22 h 23"/>
                <a:gd name="T10" fmla="*/ 2 w 8"/>
                <a:gd name="T11" fmla="*/ 23 h 23"/>
                <a:gd name="T12" fmla="*/ 3 w 8"/>
                <a:gd name="T13" fmla="*/ 23 h 23"/>
                <a:gd name="T14" fmla="*/ 3 w 8"/>
                <a:gd name="T15" fmla="*/ 22 h 23"/>
                <a:gd name="T16" fmla="*/ 4 w 8"/>
                <a:gd name="T17" fmla="*/ 21 h 23"/>
                <a:gd name="T18" fmla="*/ 8 w 8"/>
                <a:gd name="T19" fmla="*/ 3 h 23"/>
                <a:gd name="T20" fmla="*/ 8 w 8"/>
                <a:gd name="T21" fmla="*/ 1 h 23"/>
                <a:gd name="T22" fmla="*/ 8 w 8"/>
                <a:gd name="T23" fmla="*/ 0 h 23"/>
                <a:gd name="T24" fmla="*/ 7 w 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2" y="23"/>
                    <a:pt x="2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4" y="2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764B279-00A4-2040-9673-684994E75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763" y="1044575"/>
              <a:ext cx="60325" cy="65087"/>
            </a:xfrm>
            <a:custGeom>
              <a:avLst/>
              <a:gdLst>
                <a:gd name="T0" fmla="*/ 0 w 38"/>
                <a:gd name="T1" fmla="*/ 10 h 41"/>
                <a:gd name="T2" fmla="*/ 26 w 38"/>
                <a:gd name="T3" fmla="*/ 19 h 41"/>
                <a:gd name="T4" fmla="*/ 0 w 38"/>
                <a:gd name="T5" fmla="*/ 32 h 41"/>
                <a:gd name="T6" fmla="*/ 0 w 38"/>
                <a:gd name="T7" fmla="*/ 41 h 41"/>
                <a:gd name="T8" fmla="*/ 38 w 38"/>
                <a:gd name="T9" fmla="*/ 24 h 41"/>
                <a:gd name="T10" fmla="*/ 38 w 38"/>
                <a:gd name="T11" fmla="*/ 17 h 41"/>
                <a:gd name="T12" fmla="*/ 0 w 38"/>
                <a:gd name="T13" fmla="*/ 0 h 41"/>
                <a:gd name="T14" fmla="*/ 0 w 38"/>
                <a:gd name="T1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1">
                  <a:moveTo>
                    <a:pt x="0" y="10"/>
                  </a:moveTo>
                  <a:lnTo>
                    <a:pt x="26" y="19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38" y="2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F04B295-2C6A-354A-BBFB-350457DC3CCF}"/>
              </a:ext>
            </a:extLst>
          </p:cNvPr>
          <p:cNvGrpSpPr>
            <a:grpSpLocks noChangeAspect="1"/>
          </p:cNvGrpSpPr>
          <p:nvPr/>
        </p:nvGrpSpPr>
        <p:grpSpPr>
          <a:xfrm rot="2700000">
            <a:off x="7049636" y="2334379"/>
            <a:ext cx="340312" cy="592896"/>
            <a:chOff x="4732338" y="4783138"/>
            <a:chExt cx="703263" cy="1225550"/>
          </a:xfrm>
          <a:solidFill>
            <a:schemeClr val="bg1"/>
          </a:solidFill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5352A35-54C3-F245-AE8F-44C1CC7923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2338" y="4783138"/>
              <a:ext cx="703263" cy="1173163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F3ED4ED-742B-0141-B6B4-69EEEABC2A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0938" y="5127626"/>
              <a:ext cx="244475" cy="241300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ACF66A8-EACF-4E42-858C-6A137C9FB0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3638" y="5649913"/>
              <a:ext cx="225425" cy="358775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6A91832-3C0A-D74B-A07F-6E1E31679558}"/>
              </a:ext>
            </a:extLst>
          </p:cNvPr>
          <p:cNvGrpSpPr>
            <a:grpSpLocks noChangeAspect="1"/>
          </p:cNvGrpSpPr>
          <p:nvPr/>
        </p:nvGrpSpPr>
        <p:grpSpPr>
          <a:xfrm rot="2700000">
            <a:off x="4472261" y="3681304"/>
            <a:ext cx="340312" cy="592896"/>
            <a:chOff x="4732338" y="4783138"/>
            <a:chExt cx="703263" cy="1225550"/>
          </a:xfrm>
          <a:solidFill>
            <a:schemeClr val="bg1"/>
          </a:solidFill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4D7F61B-7534-764C-85FC-51046E7F8F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2338" y="4783138"/>
              <a:ext cx="703263" cy="1173163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BD19EFA-827C-6C4B-B54C-D6040A4F8F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0938" y="5127626"/>
              <a:ext cx="244475" cy="241300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B89A7E9-42B6-DA4C-9E73-F7DB94CDCF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3638" y="5649913"/>
              <a:ext cx="225425" cy="358775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BB52484-579E-A943-AAC1-0A4D6DD946E3}"/>
              </a:ext>
            </a:extLst>
          </p:cNvPr>
          <p:cNvGrpSpPr>
            <a:grpSpLocks noChangeAspect="1"/>
          </p:cNvGrpSpPr>
          <p:nvPr/>
        </p:nvGrpSpPr>
        <p:grpSpPr>
          <a:xfrm>
            <a:off x="7189347" y="4267705"/>
            <a:ext cx="461722" cy="439492"/>
            <a:chOff x="6719888" y="887413"/>
            <a:chExt cx="492125" cy="468312"/>
          </a:xfrm>
          <a:solidFill>
            <a:schemeClr val="bg1"/>
          </a:solidFill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C76CBA9-7D00-8341-9FE3-FD9A36371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9888" y="887413"/>
              <a:ext cx="492125" cy="468312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8 w 128"/>
                <a:gd name="T13" fmla="*/ 110 h 122"/>
                <a:gd name="T14" fmla="*/ 35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6"/>
                    <a:pt x="39" y="109"/>
                    <a:pt x="38" y="110"/>
                  </a:cubicBezTo>
                  <a:cubicBezTo>
                    <a:pt x="36" y="111"/>
                    <a:pt x="35" y="112"/>
                    <a:pt x="35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5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2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FE2F818-D5EF-5046-9B39-77C5C869D0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947738"/>
              <a:ext cx="368300" cy="2476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6BC449B-95A4-CC4C-AF16-FABD06C75F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3726" y="1201738"/>
              <a:ext cx="46038" cy="4762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4584C54-78C3-A346-B4DB-B315DD336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1044575"/>
              <a:ext cx="61913" cy="65087"/>
            </a:xfrm>
            <a:custGeom>
              <a:avLst/>
              <a:gdLst>
                <a:gd name="T0" fmla="*/ 0 w 39"/>
                <a:gd name="T1" fmla="*/ 24 h 41"/>
                <a:gd name="T2" fmla="*/ 39 w 39"/>
                <a:gd name="T3" fmla="*/ 41 h 41"/>
                <a:gd name="T4" fmla="*/ 39 w 39"/>
                <a:gd name="T5" fmla="*/ 32 h 41"/>
                <a:gd name="T6" fmla="*/ 12 w 39"/>
                <a:gd name="T7" fmla="*/ 19 h 41"/>
                <a:gd name="T8" fmla="*/ 39 w 39"/>
                <a:gd name="T9" fmla="*/ 10 h 41"/>
                <a:gd name="T10" fmla="*/ 39 w 39"/>
                <a:gd name="T11" fmla="*/ 0 h 41"/>
                <a:gd name="T12" fmla="*/ 0 w 39"/>
                <a:gd name="T13" fmla="*/ 17 h 41"/>
                <a:gd name="T14" fmla="*/ 0 w 39"/>
                <a:gd name="T15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0" y="24"/>
                  </a:moveTo>
                  <a:lnTo>
                    <a:pt x="39" y="41"/>
                  </a:lnTo>
                  <a:lnTo>
                    <a:pt x="39" y="32"/>
                  </a:lnTo>
                  <a:lnTo>
                    <a:pt x="12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0" y="17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1568040-B136-5348-BD81-DACC1A7E7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076" y="1033463"/>
              <a:ext cx="31750" cy="87312"/>
            </a:xfrm>
            <a:custGeom>
              <a:avLst/>
              <a:gdLst>
                <a:gd name="T0" fmla="*/ 7 w 8"/>
                <a:gd name="T1" fmla="*/ 0 h 23"/>
                <a:gd name="T2" fmla="*/ 5 w 8"/>
                <a:gd name="T3" fmla="*/ 0 h 23"/>
                <a:gd name="T4" fmla="*/ 5 w 8"/>
                <a:gd name="T5" fmla="*/ 2 h 23"/>
                <a:gd name="T6" fmla="*/ 0 w 8"/>
                <a:gd name="T7" fmla="*/ 20 h 23"/>
                <a:gd name="T8" fmla="*/ 0 w 8"/>
                <a:gd name="T9" fmla="*/ 22 h 23"/>
                <a:gd name="T10" fmla="*/ 2 w 8"/>
                <a:gd name="T11" fmla="*/ 23 h 23"/>
                <a:gd name="T12" fmla="*/ 3 w 8"/>
                <a:gd name="T13" fmla="*/ 23 h 23"/>
                <a:gd name="T14" fmla="*/ 3 w 8"/>
                <a:gd name="T15" fmla="*/ 22 h 23"/>
                <a:gd name="T16" fmla="*/ 4 w 8"/>
                <a:gd name="T17" fmla="*/ 21 h 23"/>
                <a:gd name="T18" fmla="*/ 8 w 8"/>
                <a:gd name="T19" fmla="*/ 3 h 23"/>
                <a:gd name="T20" fmla="*/ 8 w 8"/>
                <a:gd name="T21" fmla="*/ 1 h 23"/>
                <a:gd name="T22" fmla="*/ 8 w 8"/>
                <a:gd name="T23" fmla="*/ 0 h 23"/>
                <a:gd name="T24" fmla="*/ 7 w 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2" y="23"/>
                    <a:pt x="2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4" y="2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C0CEE2E-CDF7-C045-A049-7CBFEFC16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763" y="1044575"/>
              <a:ext cx="60325" cy="65087"/>
            </a:xfrm>
            <a:custGeom>
              <a:avLst/>
              <a:gdLst>
                <a:gd name="T0" fmla="*/ 0 w 38"/>
                <a:gd name="T1" fmla="*/ 10 h 41"/>
                <a:gd name="T2" fmla="*/ 26 w 38"/>
                <a:gd name="T3" fmla="*/ 19 h 41"/>
                <a:gd name="T4" fmla="*/ 0 w 38"/>
                <a:gd name="T5" fmla="*/ 32 h 41"/>
                <a:gd name="T6" fmla="*/ 0 w 38"/>
                <a:gd name="T7" fmla="*/ 41 h 41"/>
                <a:gd name="T8" fmla="*/ 38 w 38"/>
                <a:gd name="T9" fmla="*/ 24 h 41"/>
                <a:gd name="T10" fmla="*/ 38 w 38"/>
                <a:gd name="T11" fmla="*/ 17 h 41"/>
                <a:gd name="T12" fmla="*/ 0 w 38"/>
                <a:gd name="T13" fmla="*/ 0 h 41"/>
                <a:gd name="T14" fmla="*/ 0 w 38"/>
                <a:gd name="T1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1">
                  <a:moveTo>
                    <a:pt x="0" y="10"/>
                  </a:moveTo>
                  <a:lnTo>
                    <a:pt x="26" y="19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38" y="2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B5F4D0E-74FE-6E42-AAB0-446DD8BC8FD2}"/>
              </a:ext>
            </a:extLst>
          </p:cNvPr>
          <p:cNvCxnSpPr/>
          <p:nvPr/>
        </p:nvCxnSpPr>
        <p:spPr>
          <a:xfrm>
            <a:off x="1" y="0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75EC695-E98D-6E48-A5EB-A5B6517037AA}"/>
              </a:ext>
            </a:extLst>
          </p:cNvPr>
          <p:cNvCxnSpPr/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8A6E5F5-BFC8-B344-AA93-927038BC141F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19200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395A97C-0BD5-2E40-A91C-40567CE36D76}"/>
              </a:ext>
            </a:extLst>
          </p:cNvPr>
          <p:cNvCxnSpPr>
            <a:cxnSpLocks/>
          </p:cNvCxnSpPr>
          <p:nvPr/>
        </p:nvCxnSpPr>
        <p:spPr>
          <a:xfrm flipH="1">
            <a:off x="-1" y="6858000"/>
            <a:ext cx="1219200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0B9C92B-6648-5745-A273-3ED4BCC32C50}"/>
              </a:ext>
            </a:extLst>
          </p:cNvPr>
          <p:cNvSpPr txBox="1"/>
          <p:nvPr/>
        </p:nvSpPr>
        <p:spPr>
          <a:xfrm>
            <a:off x="0" y="128140"/>
            <a:ext cx="4922813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Doubt Management Module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606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7C8B8A-05C0-824B-BE82-ED2DB192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23D44-915B-DD4A-AFD1-E227C6A7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17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A353BE-9DDE-3D4C-BE7C-5CE17A0E808B}"/>
              </a:ext>
            </a:extLst>
          </p:cNvPr>
          <p:cNvCxnSpPr/>
          <p:nvPr/>
        </p:nvCxnSpPr>
        <p:spPr>
          <a:xfrm>
            <a:off x="1" y="0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EACF50-7D5C-2446-849F-9E7A08F6BBFC}"/>
              </a:ext>
            </a:extLst>
          </p:cNvPr>
          <p:cNvCxnSpPr/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1A1F7BE-B346-3C40-BEF4-1030FDB7FC50}"/>
              </a:ext>
            </a:extLst>
          </p:cNvPr>
          <p:cNvGrpSpPr/>
          <p:nvPr/>
        </p:nvGrpSpPr>
        <p:grpSpPr>
          <a:xfrm>
            <a:off x="4079453" y="1880858"/>
            <a:ext cx="4033094" cy="4037368"/>
            <a:chOff x="4079453" y="1906292"/>
            <a:chExt cx="4033094" cy="4037368"/>
          </a:xfrm>
        </p:grpSpPr>
        <p:sp>
          <p:nvSpPr>
            <p:cNvPr id="10" name="Shape 20">
              <a:extLst>
                <a:ext uri="{FF2B5EF4-FFF2-40B4-BE49-F238E27FC236}">
                  <a16:creationId xmlns:a16="http://schemas.microsoft.com/office/drawing/2014/main" id="{96A9EE1D-8B88-C44E-884C-BBC00FFAC517}"/>
                </a:ext>
              </a:extLst>
            </p:cNvPr>
            <p:cNvSpPr/>
            <p:nvPr/>
          </p:nvSpPr>
          <p:spPr>
            <a:xfrm>
              <a:off x="4079453" y="1907306"/>
              <a:ext cx="3010736" cy="1682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600" extrusionOk="0">
                  <a:moveTo>
                    <a:pt x="5358" y="0"/>
                  </a:moveTo>
                  <a:cubicBezTo>
                    <a:pt x="3987" y="0"/>
                    <a:pt x="2615" y="961"/>
                    <a:pt x="1569" y="2879"/>
                  </a:cubicBezTo>
                  <a:cubicBezTo>
                    <a:pt x="-523" y="6715"/>
                    <a:pt x="-523" y="12932"/>
                    <a:pt x="1569" y="16768"/>
                  </a:cubicBezTo>
                  <a:cubicBezTo>
                    <a:pt x="2343" y="18188"/>
                    <a:pt x="3297" y="19081"/>
                    <a:pt x="4295" y="19450"/>
                  </a:cubicBezTo>
                  <a:cubicBezTo>
                    <a:pt x="4722" y="17509"/>
                    <a:pt x="5374" y="15769"/>
                    <a:pt x="6186" y="14298"/>
                  </a:cubicBezTo>
                  <a:cubicBezTo>
                    <a:pt x="9651" y="8018"/>
                    <a:pt x="15222" y="7992"/>
                    <a:pt x="18667" y="14298"/>
                  </a:cubicBezTo>
                  <a:cubicBezTo>
                    <a:pt x="19232" y="15331"/>
                    <a:pt x="19692" y="16479"/>
                    <a:pt x="20069" y="17690"/>
                  </a:cubicBezTo>
                  <a:lnTo>
                    <a:pt x="18925" y="17659"/>
                  </a:lnTo>
                  <a:lnTo>
                    <a:pt x="21077" y="21600"/>
                  </a:lnTo>
                  <a:lnTo>
                    <a:pt x="21027" y="16027"/>
                  </a:lnTo>
                  <a:lnTo>
                    <a:pt x="20273" y="17497"/>
                  </a:lnTo>
                  <a:cubicBezTo>
                    <a:pt x="19857" y="15913"/>
                    <a:pt x="19307" y="14418"/>
                    <a:pt x="18590" y="13104"/>
                  </a:cubicBezTo>
                  <a:cubicBezTo>
                    <a:pt x="16867" y="9944"/>
                    <a:pt x="14610" y="8364"/>
                    <a:pt x="12351" y="8364"/>
                  </a:cubicBezTo>
                  <a:cubicBezTo>
                    <a:pt x="11788" y="8364"/>
                    <a:pt x="11226" y="8462"/>
                    <a:pt x="10671" y="8658"/>
                  </a:cubicBezTo>
                  <a:cubicBezTo>
                    <a:pt x="10534" y="6546"/>
                    <a:pt x="10030" y="4500"/>
                    <a:pt x="9146" y="2879"/>
                  </a:cubicBezTo>
                  <a:cubicBezTo>
                    <a:pt x="8100" y="961"/>
                    <a:pt x="6729" y="0"/>
                    <a:pt x="535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Shape 21">
              <a:extLst>
                <a:ext uri="{FF2B5EF4-FFF2-40B4-BE49-F238E27FC236}">
                  <a16:creationId xmlns:a16="http://schemas.microsoft.com/office/drawing/2014/main" id="{2FF832CF-FA2C-234C-9D33-CC83171E9943}"/>
                </a:ext>
              </a:extLst>
            </p:cNvPr>
            <p:cNvSpPr/>
            <p:nvPr/>
          </p:nvSpPr>
          <p:spPr>
            <a:xfrm>
              <a:off x="6429853" y="1906292"/>
              <a:ext cx="1681968" cy="3011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076" extrusionOk="0">
                  <a:moveTo>
                    <a:pt x="21599" y="5355"/>
                  </a:moveTo>
                  <a:cubicBezTo>
                    <a:pt x="21598" y="3984"/>
                    <a:pt x="20636" y="2613"/>
                    <a:pt x="18717" y="1567"/>
                  </a:cubicBezTo>
                  <a:cubicBezTo>
                    <a:pt x="14878" y="-524"/>
                    <a:pt x="8659" y="-523"/>
                    <a:pt x="4822" y="1570"/>
                  </a:cubicBezTo>
                  <a:cubicBezTo>
                    <a:pt x="3403" y="2344"/>
                    <a:pt x="2510" y="3298"/>
                    <a:pt x="2141" y="4296"/>
                  </a:cubicBezTo>
                  <a:cubicBezTo>
                    <a:pt x="4083" y="4722"/>
                    <a:pt x="5824" y="5374"/>
                    <a:pt x="7296" y="6185"/>
                  </a:cubicBezTo>
                  <a:cubicBezTo>
                    <a:pt x="13581" y="9649"/>
                    <a:pt x="13610" y="15219"/>
                    <a:pt x="7304" y="18665"/>
                  </a:cubicBezTo>
                  <a:cubicBezTo>
                    <a:pt x="6270" y="19230"/>
                    <a:pt x="5122" y="19690"/>
                    <a:pt x="3911" y="20068"/>
                  </a:cubicBezTo>
                  <a:lnTo>
                    <a:pt x="3941" y="18924"/>
                  </a:lnTo>
                  <a:lnTo>
                    <a:pt x="0" y="21076"/>
                  </a:lnTo>
                  <a:lnTo>
                    <a:pt x="5576" y="21025"/>
                  </a:lnTo>
                  <a:lnTo>
                    <a:pt x="4104" y="20271"/>
                  </a:lnTo>
                  <a:cubicBezTo>
                    <a:pt x="5689" y="19856"/>
                    <a:pt x="7183" y="19305"/>
                    <a:pt x="8498" y="18588"/>
                  </a:cubicBezTo>
                  <a:cubicBezTo>
                    <a:pt x="11658" y="16864"/>
                    <a:pt x="13237" y="14607"/>
                    <a:pt x="13236" y="12349"/>
                  </a:cubicBezTo>
                  <a:cubicBezTo>
                    <a:pt x="13235" y="11786"/>
                    <a:pt x="13137" y="11224"/>
                    <a:pt x="12940" y="10669"/>
                  </a:cubicBezTo>
                  <a:cubicBezTo>
                    <a:pt x="15053" y="10532"/>
                    <a:pt x="17101" y="10028"/>
                    <a:pt x="18721" y="9144"/>
                  </a:cubicBezTo>
                  <a:cubicBezTo>
                    <a:pt x="20640" y="8097"/>
                    <a:pt x="21600" y="6726"/>
                    <a:pt x="21599" y="5355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Shape 22">
              <a:extLst>
                <a:ext uri="{FF2B5EF4-FFF2-40B4-BE49-F238E27FC236}">
                  <a16:creationId xmlns:a16="http://schemas.microsoft.com/office/drawing/2014/main" id="{30878302-C179-E04C-B088-C37CDD7DB013}"/>
                </a:ext>
              </a:extLst>
            </p:cNvPr>
            <p:cNvSpPr/>
            <p:nvPr/>
          </p:nvSpPr>
          <p:spPr>
            <a:xfrm>
              <a:off x="5101812" y="4259950"/>
              <a:ext cx="3010735" cy="1682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600" extrusionOk="0">
                  <a:moveTo>
                    <a:pt x="15719" y="21600"/>
                  </a:moveTo>
                  <a:cubicBezTo>
                    <a:pt x="17090" y="21600"/>
                    <a:pt x="18462" y="20639"/>
                    <a:pt x="19508" y="18721"/>
                  </a:cubicBezTo>
                  <a:cubicBezTo>
                    <a:pt x="21600" y="14885"/>
                    <a:pt x="21600" y="8668"/>
                    <a:pt x="19508" y="4832"/>
                  </a:cubicBezTo>
                  <a:cubicBezTo>
                    <a:pt x="18734" y="3412"/>
                    <a:pt x="17780" y="2519"/>
                    <a:pt x="16782" y="2150"/>
                  </a:cubicBezTo>
                  <a:cubicBezTo>
                    <a:pt x="16355" y="4091"/>
                    <a:pt x="15703" y="5831"/>
                    <a:pt x="14891" y="7302"/>
                  </a:cubicBezTo>
                  <a:cubicBezTo>
                    <a:pt x="11426" y="13582"/>
                    <a:pt x="5855" y="13608"/>
                    <a:pt x="2410" y="7302"/>
                  </a:cubicBezTo>
                  <a:cubicBezTo>
                    <a:pt x="1845" y="6269"/>
                    <a:pt x="1385" y="5121"/>
                    <a:pt x="1008" y="3910"/>
                  </a:cubicBezTo>
                  <a:lnTo>
                    <a:pt x="2152" y="3941"/>
                  </a:lnTo>
                  <a:lnTo>
                    <a:pt x="0" y="0"/>
                  </a:lnTo>
                  <a:lnTo>
                    <a:pt x="50" y="5573"/>
                  </a:lnTo>
                  <a:lnTo>
                    <a:pt x="804" y="4103"/>
                  </a:lnTo>
                  <a:cubicBezTo>
                    <a:pt x="1220" y="5687"/>
                    <a:pt x="1770" y="7182"/>
                    <a:pt x="2487" y="8496"/>
                  </a:cubicBezTo>
                  <a:cubicBezTo>
                    <a:pt x="4210" y="11656"/>
                    <a:pt x="6467" y="13236"/>
                    <a:pt x="8726" y="13236"/>
                  </a:cubicBezTo>
                  <a:cubicBezTo>
                    <a:pt x="9289" y="13236"/>
                    <a:pt x="9851" y="13138"/>
                    <a:pt x="10406" y="12942"/>
                  </a:cubicBezTo>
                  <a:cubicBezTo>
                    <a:pt x="10543" y="15054"/>
                    <a:pt x="11047" y="17100"/>
                    <a:pt x="11931" y="18721"/>
                  </a:cubicBezTo>
                  <a:cubicBezTo>
                    <a:pt x="12977" y="20639"/>
                    <a:pt x="14348" y="21600"/>
                    <a:pt x="15719" y="2160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Shape 23">
              <a:extLst>
                <a:ext uri="{FF2B5EF4-FFF2-40B4-BE49-F238E27FC236}">
                  <a16:creationId xmlns:a16="http://schemas.microsoft.com/office/drawing/2014/main" id="{8D71A575-A66B-2A4D-AF99-029E7883DE1F}"/>
                </a:ext>
              </a:extLst>
            </p:cNvPr>
            <p:cNvSpPr/>
            <p:nvPr/>
          </p:nvSpPr>
          <p:spPr>
            <a:xfrm>
              <a:off x="4080178" y="2932626"/>
              <a:ext cx="1681968" cy="3011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076" extrusionOk="0">
                  <a:moveTo>
                    <a:pt x="0" y="15721"/>
                  </a:moveTo>
                  <a:cubicBezTo>
                    <a:pt x="1" y="17092"/>
                    <a:pt x="963" y="18463"/>
                    <a:pt x="2882" y="19509"/>
                  </a:cubicBezTo>
                  <a:cubicBezTo>
                    <a:pt x="6721" y="21600"/>
                    <a:pt x="12940" y="21599"/>
                    <a:pt x="16777" y="19506"/>
                  </a:cubicBezTo>
                  <a:cubicBezTo>
                    <a:pt x="18196" y="18732"/>
                    <a:pt x="19089" y="17778"/>
                    <a:pt x="19458" y="16780"/>
                  </a:cubicBezTo>
                  <a:cubicBezTo>
                    <a:pt x="17516" y="16354"/>
                    <a:pt x="15775" y="15702"/>
                    <a:pt x="14303" y="14891"/>
                  </a:cubicBezTo>
                  <a:cubicBezTo>
                    <a:pt x="8018" y="11427"/>
                    <a:pt x="7989" y="5857"/>
                    <a:pt x="14295" y="2411"/>
                  </a:cubicBezTo>
                  <a:cubicBezTo>
                    <a:pt x="15329" y="1846"/>
                    <a:pt x="16477" y="1386"/>
                    <a:pt x="17688" y="1008"/>
                  </a:cubicBezTo>
                  <a:lnTo>
                    <a:pt x="17658" y="2152"/>
                  </a:lnTo>
                  <a:lnTo>
                    <a:pt x="21599" y="0"/>
                  </a:lnTo>
                  <a:lnTo>
                    <a:pt x="16023" y="51"/>
                  </a:lnTo>
                  <a:lnTo>
                    <a:pt x="17495" y="805"/>
                  </a:lnTo>
                  <a:cubicBezTo>
                    <a:pt x="15910" y="1220"/>
                    <a:pt x="14416" y="1771"/>
                    <a:pt x="13101" y="2488"/>
                  </a:cubicBezTo>
                  <a:cubicBezTo>
                    <a:pt x="9941" y="4212"/>
                    <a:pt x="8362" y="6469"/>
                    <a:pt x="8363" y="8727"/>
                  </a:cubicBezTo>
                  <a:cubicBezTo>
                    <a:pt x="8364" y="9290"/>
                    <a:pt x="8462" y="9852"/>
                    <a:pt x="8659" y="10407"/>
                  </a:cubicBezTo>
                  <a:cubicBezTo>
                    <a:pt x="6546" y="10544"/>
                    <a:pt x="4498" y="11048"/>
                    <a:pt x="2878" y="11932"/>
                  </a:cubicBezTo>
                  <a:cubicBezTo>
                    <a:pt x="959" y="12979"/>
                    <a:pt x="-1" y="14350"/>
                    <a:pt x="0" y="15721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C18414-BC31-A445-B475-77EE7511C7F3}"/>
              </a:ext>
            </a:extLst>
          </p:cNvPr>
          <p:cNvGrpSpPr/>
          <p:nvPr/>
        </p:nvGrpSpPr>
        <p:grpSpPr>
          <a:xfrm>
            <a:off x="4424357" y="2230876"/>
            <a:ext cx="617927" cy="617927"/>
            <a:chOff x="4031722" y="4944215"/>
            <a:chExt cx="617927" cy="61792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DF872DD-EAD7-494E-A844-A4B51D776932}"/>
                </a:ext>
              </a:extLst>
            </p:cNvPr>
            <p:cNvSpPr/>
            <p:nvPr/>
          </p:nvSpPr>
          <p:spPr bwMode="auto">
            <a:xfrm flipV="1">
              <a:off x="4031722" y="4944215"/>
              <a:ext cx="617927" cy="61792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  <a:effectLst>
              <a:outerShdw blurRad="152400" dist="88900" dir="7080000" sx="97000" sy="97000" algn="ctr" rotWithShape="0">
                <a:srgbClr val="000000">
                  <a:alpha val="43137"/>
                </a:srgbClr>
              </a:outerShdw>
            </a:effec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rtl="0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D2528BC-6B8B-B249-83D0-8E61E870D98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160330" y="5036337"/>
              <a:ext cx="360710" cy="363016"/>
            </a:xfrm>
            <a:custGeom>
              <a:avLst/>
              <a:gdLst>
                <a:gd name="T0" fmla="*/ 326 w 326"/>
                <a:gd name="T1" fmla="*/ 108 h 328"/>
                <a:gd name="T2" fmla="*/ 219 w 326"/>
                <a:gd name="T3" fmla="*/ 0 h 328"/>
                <a:gd name="T4" fmla="*/ 31 w 326"/>
                <a:gd name="T5" fmla="*/ 188 h 328"/>
                <a:gd name="T6" fmla="*/ 0 w 326"/>
                <a:gd name="T7" fmla="*/ 328 h 328"/>
                <a:gd name="T8" fmla="*/ 139 w 326"/>
                <a:gd name="T9" fmla="*/ 295 h 328"/>
                <a:gd name="T10" fmla="*/ 326 w 326"/>
                <a:gd name="T11" fmla="*/ 108 h 328"/>
                <a:gd name="T12" fmla="*/ 129 w 326"/>
                <a:gd name="T13" fmla="*/ 275 h 328"/>
                <a:gd name="T14" fmla="*/ 112 w 326"/>
                <a:gd name="T15" fmla="*/ 258 h 328"/>
                <a:gd name="T16" fmla="*/ 280 w 326"/>
                <a:gd name="T17" fmla="*/ 91 h 328"/>
                <a:gd name="T18" fmla="*/ 297 w 326"/>
                <a:gd name="T19" fmla="*/ 108 h 328"/>
                <a:gd name="T20" fmla="*/ 129 w 326"/>
                <a:gd name="T21" fmla="*/ 275 h 328"/>
                <a:gd name="T22" fmla="*/ 67 w 326"/>
                <a:gd name="T23" fmla="*/ 290 h 328"/>
                <a:gd name="T24" fmla="*/ 37 w 326"/>
                <a:gd name="T25" fmla="*/ 260 h 328"/>
                <a:gd name="T26" fmla="*/ 48 w 326"/>
                <a:gd name="T27" fmla="*/ 208 h 328"/>
                <a:gd name="T28" fmla="*/ 66 w 326"/>
                <a:gd name="T29" fmla="*/ 226 h 328"/>
                <a:gd name="T30" fmla="*/ 66 w 326"/>
                <a:gd name="T31" fmla="*/ 226 h 328"/>
                <a:gd name="T32" fmla="*/ 105 w 326"/>
                <a:gd name="T33" fmla="*/ 265 h 328"/>
                <a:gd name="T34" fmla="*/ 105 w 326"/>
                <a:gd name="T35" fmla="*/ 265 h 328"/>
                <a:gd name="T36" fmla="*/ 119 w 326"/>
                <a:gd name="T37" fmla="*/ 278 h 328"/>
                <a:gd name="T38" fmla="*/ 67 w 326"/>
                <a:gd name="T39" fmla="*/ 290 h 328"/>
                <a:gd name="T40" fmla="*/ 272 w 326"/>
                <a:gd name="T41" fmla="*/ 83 h 328"/>
                <a:gd name="T42" fmla="*/ 105 w 326"/>
                <a:gd name="T43" fmla="*/ 250 h 328"/>
                <a:gd name="T44" fmla="*/ 80 w 326"/>
                <a:gd name="T45" fmla="*/ 226 h 328"/>
                <a:gd name="T46" fmla="*/ 248 w 326"/>
                <a:gd name="T47" fmla="*/ 59 h 328"/>
                <a:gd name="T48" fmla="*/ 272 w 326"/>
                <a:gd name="T49" fmla="*/ 83 h 328"/>
                <a:gd name="T50" fmla="*/ 219 w 326"/>
                <a:gd name="T51" fmla="*/ 30 h 328"/>
                <a:gd name="T52" fmla="*/ 240 w 326"/>
                <a:gd name="T53" fmla="*/ 51 h 328"/>
                <a:gd name="T54" fmla="*/ 73 w 326"/>
                <a:gd name="T55" fmla="*/ 218 h 328"/>
                <a:gd name="T56" fmla="*/ 52 w 326"/>
                <a:gd name="T57" fmla="*/ 197 h 328"/>
                <a:gd name="T58" fmla="*/ 219 w 326"/>
                <a:gd name="T59" fmla="*/ 3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6" h="328">
                  <a:moveTo>
                    <a:pt x="326" y="108"/>
                  </a:moveTo>
                  <a:lnTo>
                    <a:pt x="219" y="0"/>
                  </a:lnTo>
                  <a:lnTo>
                    <a:pt x="31" y="188"/>
                  </a:lnTo>
                  <a:lnTo>
                    <a:pt x="0" y="328"/>
                  </a:lnTo>
                  <a:lnTo>
                    <a:pt x="139" y="295"/>
                  </a:lnTo>
                  <a:lnTo>
                    <a:pt x="326" y="108"/>
                  </a:lnTo>
                  <a:close/>
                  <a:moveTo>
                    <a:pt x="129" y="275"/>
                  </a:moveTo>
                  <a:lnTo>
                    <a:pt x="112" y="258"/>
                  </a:lnTo>
                  <a:lnTo>
                    <a:pt x="280" y="91"/>
                  </a:lnTo>
                  <a:lnTo>
                    <a:pt x="297" y="108"/>
                  </a:lnTo>
                  <a:lnTo>
                    <a:pt x="129" y="275"/>
                  </a:lnTo>
                  <a:close/>
                  <a:moveTo>
                    <a:pt x="67" y="290"/>
                  </a:moveTo>
                  <a:lnTo>
                    <a:pt x="37" y="260"/>
                  </a:lnTo>
                  <a:lnTo>
                    <a:pt x="48" y="208"/>
                  </a:lnTo>
                  <a:lnTo>
                    <a:pt x="66" y="226"/>
                  </a:lnTo>
                  <a:lnTo>
                    <a:pt x="66" y="226"/>
                  </a:lnTo>
                  <a:lnTo>
                    <a:pt x="105" y="265"/>
                  </a:lnTo>
                  <a:lnTo>
                    <a:pt x="105" y="265"/>
                  </a:lnTo>
                  <a:lnTo>
                    <a:pt x="119" y="278"/>
                  </a:lnTo>
                  <a:lnTo>
                    <a:pt x="67" y="290"/>
                  </a:lnTo>
                  <a:close/>
                  <a:moveTo>
                    <a:pt x="272" y="83"/>
                  </a:moveTo>
                  <a:lnTo>
                    <a:pt x="105" y="250"/>
                  </a:lnTo>
                  <a:lnTo>
                    <a:pt x="80" y="226"/>
                  </a:lnTo>
                  <a:lnTo>
                    <a:pt x="248" y="59"/>
                  </a:lnTo>
                  <a:lnTo>
                    <a:pt x="272" y="83"/>
                  </a:lnTo>
                  <a:close/>
                  <a:moveTo>
                    <a:pt x="219" y="30"/>
                  </a:moveTo>
                  <a:lnTo>
                    <a:pt x="240" y="51"/>
                  </a:lnTo>
                  <a:lnTo>
                    <a:pt x="73" y="218"/>
                  </a:lnTo>
                  <a:lnTo>
                    <a:pt x="52" y="197"/>
                  </a:lnTo>
                  <a:lnTo>
                    <a:pt x="219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3D80E5-BAEA-9245-8260-A747EF001069}"/>
              </a:ext>
            </a:extLst>
          </p:cNvPr>
          <p:cNvGrpSpPr/>
          <p:nvPr/>
        </p:nvGrpSpPr>
        <p:grpSpPr>
          <a:xfrm>
            <a:off x="7090189" y="2195542"/>
            <a:ext cx="617927" cy="617927"/>
            <a:chOff x="7672267" y="3878026"/>
            <a:chExt cx="617927" cy="61792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2459FE0-FE16-9E4B-A60A-6BA672AE880D}"/>
                </a:ext>
              </a:extLst>
            </p:cNvPr>
            <p:cNvSpPr/>
            <p:nvPr/>
          </p:nvSpPr>
          <p:spPr bwMode="auto">
            <a:xfrm flipH="1" flipV="1">
              <a:off x="7672267" y="3878026"/>
              <a:ext cx="617927" cy="617927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  <a:round/>
              <a:headEnd/>
              <a:tailEnd/>
            </a:ln>
            <a:effectLst>
              <a:outerShdw blurRad="152400" dist="88900" dir="7080000" sx="97000" sy="97000" algn="ctr" rotWithShape="0">
                <a:srgbClr val="000000">
                  <a:alpha val="43137"/>
                </a:srgbClr>
              </a:outerShdw>
            </a:effec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rtl="0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CA83826-D183-A54D-9391-A8C5758C7E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51867" y="3988717"/>
              <a:ext cx="259944" cy="414856"/>
              <a:chOff x="6513513" y="557213"/>
              <a:chExt cx="471488" cy="752475"/>
            </a:xfrm>
            <a:solidFill>
              <a:schemeClr val="bg1"/>
            </a:solidFill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E1DC3DA-2CB2-8F43-9CF6-58B1A9ECA7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13513" y="557213"/>
                <a:ext cx="471488" cy="752475"/>
              </a:xfrm>
              <a:custGeom>
                <a:avLst/>
                <a:gdLst>
                  <a:gd name="T0" fmla="*/ 80 w 160"/>
                  <a:gd name="T1" fmla="*/ 0 h 256"/>
                  <a:gd name="T2" fmla="*/ 11 w 160"/>
                  <a:gd name="T3" fmla="*/ 120 h 256"/>
                  <a:gd name="T4" fmla="*/ 42 w 160"/>
                  <a:gd name="T5" fmla="*/ 179 h 256"/>
                  <a:gd name="T6" fmla="*/ 49 w 160"/>
                  <a:gd name="T7" fmla="*/ 187 h 256"/>
                  <a:gd name="T8" fmla="*/ 48 w 160"/>
                  <a:gd name="T9" fmla="*/ 208 h 256"/>
                  <a:gd name="T10" fmla="*/ 52 w 160"/>
                  <a:gd name="T11" fmla="*/ 231 h 256"/>
                  <a:gd name="T12" fmla="*/ 108 w 160"/>
                  <a:gd name="T13" fmla="*/ 231 h 256"/>
                  <a:gd name="T14" fmla="*/ 112 w 160"/>
                  <a:gd name="T15" fmla="*/ 208 h 256"/>
                  <a:gd name="T16" fmla="*/ 110 w 160"/>
                  <a:gd name="T17" fmla="*/ 187 h 256"/>
                  <a:gd name="T18" fmla="*/ 118 w 160"/>
                  <a:gd name="T19" fmla="*/ 179 h 256"/>
                  <a:gd name="T20" fmla="*/ 149 w 160"/>
                  <a:gd name="T21" fmla="*/ 120 h 256"/>
                  <a:gd name="T22" fmla="*/ 80 w 160"/>
                  <a:gd name="T23" fmla="*/ 248 h 256"/>
                  <a:gd name="T24" fmla="*/ 99 w 160"/>
                  <a:gd name="T25" fmla="*/ 232 h 256"/>
                  <a:gd name="T26" fmla="*/ 108 w 160"/>
                  <a:gd name="T27" fmla="*/ 218 h 256"/>
                  <a:gd name="T28" fmla="*/ 58 w 160"/>
                  <a:gd name="T29" fmla="*/ 224 h 256"/>
                  <a:gd name="T30" fmla="*/ 58 w 160"/>
                  <a:gd name="T31" fmla="*/ 212 h 256"/>
                  <a:gd name="T32" fmla="*/ 108 w 160"/>
                  <a:gd name="T33" fmla="*/ 218 h 256"/>
                  <a:gd name="T34" fmla="*/ 108 w 160"/>
                  <a:gd name="T35" fmla="*/ 198 h 256"/>
                  <a:gd name="T36" fmla="*/ 58 w 160"/>
                  <a:gd name="T37" fmla="*/ 204 h 256"/>
                  <a:gd name="T38" fmla="*/ 58 w 160"/>
                  <a:gd name="T39" fmla="*/ 192 h 256"/>
                  <a:gd name="T40" fmla="*/ 96 w 160"/>
                  <a:gd name="T41" fmla="*/ 192 h 256"/>
                  <a:gd name="T42" fmla="*/ 135 w 160"/>
                  <a:gd name="T43" fmla="*/ 112 h 256"/>
                  <a:gd name="T44" fmla="*/ 104 w 160"/>
                  <a:gd name="T45" fmla="*/ 170 h 256"/>
                  <a:gd name="T46" fmla="*/ 96 w 160"/>
                  <a:gd name="T47" fmla="*/ 176 h 256"/>
                  <a:gd name="T48" fmla="*/ 96 w 160"/>
                  <a:gd name="T49" fmla="*/ 124 h 256"/>
                  <a:gd name="T50" fmla="*/ 88 w 160"/>
                  <a:gd name="T51" fmla="*/ 176 h 256"/>
                  <a:gd name="T52" fmla="*/ 68 w 160"/>
                  <a:gd name="T53" fmla="*/ 128 h 256"/>
                  <a:gd name="T54" fmla="*/ 60 w 160"/>
                  <a:gd name="T55" fmla="*/ 129 h 256"/>
                  <a:gd name="T56" fmla="*/ 57 w 160"/>
                  <a:gd name="T57" fmla="*/ 172 h 256"/>
                  <a:gd name="T58" fmla="*/ 26 w 160"/>
                  <a:gd name="T59" fmla="*/ 114 h 256"/>
                  <a:gd name="T60" fmla="*/ 16 w 160"/>
                  <a:gd name="T61" fmla="*/ 80 h 256"/>
                  <a:gd name="T62" fmla="*/ 144 w 160"/>
                  <a:gd name="T63" fmla="*/ 8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256">
                    <a:moveTo>
                      <a:pt x="160" y="80"/>
                    </a:moveTo>
                    <a:cubicBezTo>
                      <a:pt x="160" y="36"/>
                      <a:pt x="124" y="0"/>
                      <a:pt x="80" y="0"/>
                    </a:cubicBezTo>
                    <a:cubicBezTo>
                      <a:pt x="36" y="0"/>
                      <a:pt x="0" y="36"/>
                      <a:pt x="0" y="80"/>
                    </a:cubicBezTo>
                    <a:cubicBezTo>
                      <a:pt x="0" y="95"/>
                      <a:pt x="4" y="109"/>
                      <a:pt x="11" y="120"/>
                    </a:cubicBezTo>
                    <a:cubicBezTo>
                      <a:pt x="11" y="120"/>
                      <a:pt x="11" y="120"/>
                      <a:pt x="11" y="120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4" y="182"/>
                      <a:pt x="46" y="185"/>
                      <a:pt x="49" y="187"/>
                    </a:cubicBezTo>
                    <a:cubicBezTo>
                      <a:pt x="46" y="190"/>
                      <a:pt x="44" y="194"/>
                      <a:pt x="44" y="198"/>
                    </a:cubicBezTo>
                    <a:cubicBezTo>
                      <a:pt x="44" y="202"/>
                      <a:pt x="46" y="206"/>
                      <a:pt x="48" y="208"/>
                    </a:cubicBezTo>
                    <a:cubicBezTo>
                      <a:pt x="46" y="211"/>
                      <a:pt x="44" y="214"/>
                      <a:pt x="44" y="218"/>
                    </a:cubicBezTo>
                    <a:cubicBezTo>
                      <a:pt x="44" y="224"/>
                      <a:pt x="47" y="229"/>
                      <a:pt x="52" y="231"/>
                    </a:cubicBezTo>
                    <a:cubicBezTo>
                      <a:pt x="53" y="245"/>
                      <a:pt x="65" y="256"/>
                      <a:pt x="80" y="256"/>
                    </a:cubicBezTo>
                    <a:cubicBezTo>
                      <a:pt x="94" y="256"/>
                      <a:pt x="106" y="245"/>
                      <a:pt x="108" y="231"/>
                    </a:cubicBezTo>
                    <a:cubicBezTo>
                      <a:pt x="112" y="229"/>
                      <a:pt x="116" y="224"/>
                      <a:pt x="116" y="218"/>
                    </a:cubicBezTo>
                    <a:cubicBezTo>
                      <a:pt x="116" y="214"/>
                      <a:pt x="114" y="211"/>
                      <a:pt x="112" y="208"/>
                    </a:cubicBezTo>
                    <a:cubicBezTo>
                      <a:pt x="114" y="206"/>
                      <a:pt x="116" y="202"/>
                      <a:pt x="116" y="198"/>
                    </a:cubicBezTo>
                    <a:cubicBezTo>
                      <a:pt x="116" y="194"/>
                      <a:pt x="114" y="190"/>
                      <a:pt x="110" y="187"/>
                    </a:cubicBezTo>
                    <a:cubicBezTo>
                      <a:pt x="113" y="185"/>
                      <a:pt x="116" y="182"/>
                      <a:pt x="118" y="179"/>
                    </a:cubicBezTo>
                    <a:cubicBezTo>
                      <a:pt x="118" y="179"/>
                      <a:pt x="118" y="179"/>
                      <a:pt x="118" y="179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56" y="109"/>
                      <a:pt x="160" y="95"/>
                      <a:pt x="160" y="80"/>
                    </a:cubicBezTo>
                    <a:close/>
                    <a:moveTo>
                      <a:pt x="80" y="248"/>
                    </a:moveTo>
                    <a:cubicBezTo>
                      <a:pt x="70" y="248"/>
                      <a:pt x="62" y="241"/>
                      <a:pt x="60" y="232"/>
                    </a:cubicBezTo>
                    <a:cubicBezTo>
                      <a:pt x="99" y="232"/>
                      <a:pt x="99" y="232"/>
                      <a:pt x="99" y="232"/>
                    </a:cubicBezTo>
                    <a:cubicBezTo>
                      <a:pt x="97" y="241"/>
                      <a:pt x="89" y="248"/>
                      <a:pt x="80" y="248"/>
                    </a:cubicBezTo>
                    <a:close/>
                    <a:moveTo>
                      <a:pt x="108" y="218"/>
                    </a:moveTo>
                    <a:cubicBezTo>
                      <a:pt x="108" y="222"/>
                      <a:pt x="105" y="224"/>
                      <a:pt x="102" y="224"/>
                    </a:cubicBezTo>
                    <a:cubicBezTo>
                      <a:pt x="58" y="224"/>
                      <a:pt x="58" y="224"/>
                      <a:pt x="58" y="224"/>
                    </a:cubicBezTo>
                    <a:cubicBezTo>
                      <a:pt x="55" y="224"/>
                      <a:pt x="52" y="222"/>
                      <a:pt x="52" y="218"/>
                    </a:cubicBezTo>
                    <a:cubicBezTo>
                      <a:pt x="52" y="215"/>
                      <a:pt x="55" y="212"/>
                      <a:pt x="58" y="212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105" y="212"/>
                      <a:pt x="108" y="215"/>
                      <a:pt x="108" y="218"/>
                    </a:cubicBezTo>
                    <a:close/>
                    <a:moveTo>
                      <a:pt x="102" y="192"/>
                    </a:moveTo>
                    <a:cubicBezTo>
                      <a:pt x="105" y="192"/>
                      <a:pt x="108" y="195"/>
                      <a:pt x="108" y="198"/>
                    </a:cubicBezTo>
                    <a:cubicBezTo>
                      <a:pt x="108" y="202"/>
                      <a:pt x="105" y="204"/>
                      <a:pt x="102" y="204"/>
                    </a:cubicBezTo>
                    <a:cubicBezTo>
                      <a:pt x="58" y="204"/>
                      <a:pt x="58" y="204"/>
                      <a:pt x="58" y="204"/>
                    </a:cubicBezTo>
                    <a:cubicBezTo>
                      <a:pt x="55" y="204"/>
                      <a:pt x="52" y="202"/>
                      <a:pt x="52" y="198"/>
                    </a:cubicBezTo>
                    <a:cubicBezTo>
                      <a:pt x="52" y="195"/>
                      <a:pt x="55" y="192"/>
                      <a:pt x="58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96" y="192"/>
                      <a:pt x="96" y="192"/>
                      <a:pt x="96" y="192"/>
                    </a:cubicBezTo>
                    <a:lnTo>
                      <a:pt x="102" y="192"/>
                    </a:lnTo>
                    <a:close/>
                    <a:moveTo>
                      <a:pt x="135" y="112"/>
                    </a:moveTo>
                    <a:cubicBezTo>
                      <a:pt x="135" y="113"/>
                      <a:pt x="135" y="114"/>
                      <a:pt x="134" y="114"/>
                    </a:cubicBezTo>
                    <a:cubicBezTo>
                      <a:pt x="104" y="170"/>
                      <a:pt x="104" y="170"/>
                      <a:pt x="104" y="170"/>
                    </a:cubicBezTo>
                    <a:cubicBezTo>
                      <a:pt x="104" y="170"/>
                      <a:pt x="103" y="171"/>
                      <a:pt x="103" y="172"/>
                    </a:cubicBezTo>
                    <a:cubicBezTo>
                      <a:pt x="102" y="174"/>
                      <a:pt x="100" y="176"/>
                      <a:pt x="96" y="176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100" y="126"/>
                      <a:pt x="98" y="124"/>
                      <a:pt x="96" y="124"/>
                    </a:cubicBezTo>
                    <a:cubicBezTo>
                      <a:pt x="94" y="124"/>
                      <a:pt x="92" y="126"/>
                      <a:pt x="92" y="128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72" y="176"/>
                      <a:pt x="72" y="176"/>
                      <a:pt x="72" y="176"/>
                    </a:cubicBezTo>
                    <a:cubicBezTo>
                      <a:pt x="68" y="128"/>
                      <a:pt x="68" y="128"/>
                      <a:pt x="68" y="128"/>
                    </a:cubicBezTo>
                    <a:cubicBezTo>
                      <a:pt x="68" y="126"/>
                      <a:pt x="66" y="124"/>
                      <a:pt x="64" y="124"/>
                    </a:cubicBezTo>
                    <a:cubicBezTo>
                      <a:pt x="61" y="124"/>
                      <a:pt x="60" y="126"/>
                      <a:pt x="60" y="129"/>
                    </a:cubicBezTo>
                    <a:cubicBezTo>
                      <a:pt x="64" y="176"/>
                      <a:pt x="64" y="176"/>
                      <a:pt x="64" y="176"/>
                    </a:cubicBezTo>
                    <a:cubicBezTo>
                      <a:pt x="60" y="176"/>
                      <a:pt x="58" y="174"/>
                      <a:pt x="57" y="172"/>
                    </a:cubicBezTo>
                    <a:cubicBezTo>
                      <a:pt x="56" y="171"/>
                      <a:pt x="56" y="171"/>
                      <a:pt x="56" y="170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5" y="114"/>
                      <a:pt x="25" y="113"/>
                      <a:pt x="25" y="112"/>
                    </a:cubicBezTo>
                    <a:cubicBezTo>
                      <a:pt x="19" y="103"/>
                      <a:pt x="16" y="91"/>
                      <a:pt x="16" y="80"/>
                    </a:cubicBezTo>
                    <a:cubicBezTo>
                      <a:pt x="16" y="45"/>
                      <a:pt x="45" y="16"/>
                      <a:pt x="80" y="16"/>
                    </a:cubicBezTo>
                    <a:cubicBezTo>
                      <a:pt x="115" y="16"/>
                      <a:pt x="144" y="45"/>
                      <a:pt x="144" y="80"/>
                    </a:cubicBezTo>
                    <a:cubicBezTo>
                      <a:pt x="144" y="91"/>
                      <a:pt x="141" y="103"/>
                      <a:pt x="135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40" dirty="0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98954B4D-D098-0648-9A95-332BFB9CC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8763" y="642938"/>
                <a:ext cx="120650" cy="103188"/>
              </a:xfrm>
              <a:custGeom>
                <a:avLst/>
                <a:gdLst>
                  <a:gd name="T0" fmla="*/ 35 w 41"/>
                  <a:gd name="T1" fmla="*/ 1 h 35"/>
                  <a:gd name="T2" fmla="*/ 1 w 41"/>
                  <a:gd name="T3" fmla="*/ 29 h 35"/>
                  <a:gd name="T4" fmla="*/ 3 w 41"/>
                  <a:gd name="T5" fmla="*/ 35 h 35"/>
                  <a:gd name="T6" fmla="*/ 4 w 41"/>
                  <a:gd name="T7" fmla="*/ 35 h 35"/>
                  <a:gd name="T8" fmla="*/ 8 w 41"/>
                  <a:gd name="T9" fmla="*/ 33 h 35"/>
                  <a:gd name="T10" fmla="*/ 37 w 41"/>
                  <a:gd name="T11" fmla="*/ 9 h 35"/>
                  <a:gd name="T12" fmla="*/ 40 w 41"/>
                  <a:gd name="T13" fmla="*/ 4 h 35"/>
                  <a:gd name="T14" fmla="*/ 35 w 41"/>
                  <a:gd name="T15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35">
                    <a:moveTo>
                      <a:pt x="35" y="1"/>
                    </a:moveTo>
                    <a:cubicBezTo>
                      <a:pt x="20" y="5"/>
                      <a:pt x="7" y="15"/>
                      <a:pt x="1" y="29"/>
                    </a:cubicBezTo>
                    <a:cubicBezTo>
                      <a:pt x="0" y="31"/>
                      <a:pt x="1" y="34"/>
                      <a:pt x="3" y="35"/>
                    </a:cubicBezTo>
                    <a:cubicBezTo>
                      <a:pt x="3" y="35"/>
                      <a:pt x="4" y="35"/>
                      <a:pt x="4" y="35"/>
                    </a:cubicBezTo>
                    <a:cubicBezTo>
                      <a:pt x="6" y="35"/>
                      <a:pt x="7" y="34"/>
                      <a:pt x="8" y="33"/>
                    </a:cubicBezTo>
                    <a:cubicBezTo>
                      <a:pt x="14" y="21"/>
                      <a:pt x="24" y="12"/>
                      <a:pt x="37" y="9"/>
                    </a:cubicBezTo>
                    <a:cubicBezTo>
                      <a:pt x="39" y="8"/>
                      <a:pt x="41" y="6"/>
                      <a:pt x="40" y="4"/>
                    </a:cubicBezTo>
                    <a:cubicBezTo>
                      <a:pt x="40" y="2"/>
                      <a:pt x="37" y="0"/>
                      <a:pt x="3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40" dirty="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4EC60D-8FE6-9043-B4A7-453200B2502C}"/>
              </a:ext>
            </a:extLst>
          </p:cNvPr>
          <p:cNvGrpSpPr/>
          <p:nvPr/>
        </p:nvGrpSpPr>
        <p:grpSpPr>
          <a:xfrm>
            <a:off x="7090189" y="4931198"/>
            <a:ext cx="617927" cy="617927"/>
            <a:chOff x="4031722" y="2811322"/>
            <a:chExt cx="617927" cy="61792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2746BDB-691D-504B-9457-4645221B83A0}"/>
                </a:ext>
              </a:extLst>
            </p:cNvPr>
            <p:cNvSpPr/>
            <p:nvPr/>
          </p:nvSpPr>
          <p:spPr bwMode="auto">
            <a:xfrm>
              <a:off x="4031722" y="2811322"/>
              <a:ext cx="617927" cy="617927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  <a:round/>
              <a:headEnd/>
              <a:tailEnd/>
            </a:ln>
            <a:effectLst>
              <a:outerShdw blurRad="152400" dist="88900" dir="7080000" sx="97000" sy="97000" algn="ctr" rotWithShape="0">
                <a:srgbClr val="000000">
                  <a:alpha val="43137"/>
                </a:srgbClr>
              </a:outerShdw>
            </a:effec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5AF2D6EE-0F95-374D-8E68-E62029F7EE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0408" y="2930987"/>
              <a:ext cx="350632" cy="310518"/>
            </a:xfrm>
            <a:custGeom>
              <a:avLst/>
              <a:gdLst>
                <a:gd name="T0" fmla="*/ 232 w 256"/>
                <a:gd name="T1" fmla="*/ 84 h 227"/>
                <a:gd name="T2" fmla="*/ 172 w 256"/>
                <a:gd name="T3" fmla="*/ 44 h 227"/>
                <a:gd name="T4" fmla="*/ 120 w 256"/>
                <a:gd name="T5" fmla="*/ 48 h 227"/>
                <a:gd name="T6" fmla="*/ 64 w 256"/>
                <a:gd name="T7" fmla="*/ 107 h 227"/>
                <a:gd name="T8" fmla="*/ 0 w 256"/>
                <a:gd name="T9" fmla="*/ 131 h 227"/>
                <a:gd name="T10" fmla="*/ 32 w 256"/>
                <a:gd name="T11" fmla="*/ 227 h 227"/>
                <a:gd name="T12" fmla="*/ 87 w 256"/>
                <a:gd name="T13" fmla="*/ 212 h 227"/>
                <a:gd name="T14" fmla="*/ 103 w 256"/>
                <a:gd name="T15" fmla="*/ 219 h 227"/>
                <a:gd name="T16" fmla="*/ 232 w 256"/>
                <a:gd name="T17" fmla="*/ 197 h 227"/>
                <a:gd name="T18" fmla="*/ 240 w 256"/>
                <a:gd name="T19" fmla="*/ 169 h 227"/>
                <a:gd name="T20" fmla="*/ 248 w 256"/>
                <a:gd name="T21" fmla="*/ 140 h 227"/>
                <a:gd name="T22" fmla="*/ 256 w 256"/>
                <a:gd name="T23" fmla="*/ 108 h 227"/>
                <a:gd name="T24" fmla="*/ 32 w 256"/>
                <a:gd name="T25" fmla="*/ 211 h 227"/>
                <a:gd name="T26" fmla="*/ 16 w 256"/>
                <a:gd name="T27" fmla="*/ 131 h 227"/>
                <a:gd name="T28" fmla="*/ 64 w 256"/>
                <a:gd name="T29" fmla="*/ 123 h 227"/>
                <a:gd name="T30" fmla="*/ 72 w 256"/>
                <a:gd name="T31" fmla="*/ 198 h 227"/>
                <a:gd name="T32" fmla="*/ 72 w 256"/>
                <a:gd name="T33" fmla="*/ 203 h 227"/>
                <a:gd name="T34" fmla="*/ 210 w 256"/>
                <a:gd name="T35" fmla="*/ 203 h 227"/>
                <a:gd name="T36" fmla="*/ 88 w 256"/>
                <a:gd name="T37" fmla="*/ 194 h 227"/>
                <a:gd name="T38" fmla="*/ 86 w 256"/>
                <a:gd name="T39" fmla="*/ 121 h 227"/>
                <a:gd name="T40" fmla="*/ 140 w 256"/>
                <a:gd name="T41" fmla="*/ 16 h 227"/>
                <a:gd name="T42" fmla="*/ 152 w 256"/>
                <a:gd name="T43" fmla="*/ 90 h 227"/>
                <a:gd name="T44" fmla="*/ 160 w 256"/>
                <a:gd name="T45" fmla="*/ 100 h 227"/>
                <a:gd name="T46" fmla="*/ 240 w 256"/>
                <a:gd name="T47" fmla="*/ 108 h 227"/>
                <a:gd name="T48" fmla="*/ 223 w 256"/>
                <a:gd name="T49" fmla="*/ 116 h 227"/>
                <a:gd name="T50" fmla="*/ 223 w 256"/>
                <a:gd name="T51" fmla="*/ 132 h 227"/>
                <a:gd name="T52" fmla="*/ 224 w 256"/>
                <a:gd name="T53" fmla="*/ 132 h 227"/>
                <a:gd name="T54" fmla="*/ 224 w 256"/>
                <a:gd name="T55" fmla="*/ 148 h 227"/>
                <a:gd name="T56" fmla="*/ 218 w 256"/>
                <a:gd name="T57" fmla="*/ 147 h 227"/>
                <a:gd name="T58" fmla="*/ 215 w 256"/>
                <a:gd name="T59" fmla="*/ 148 h 227"/>
                <a:gd name="T60" fmla="*/ 215 w 256"/>
                <a:gd name="T61" fmla="*/ 164 h 227"/>
                <a:gd name="T62" fmla="*/ 224 w 256"/>
                <a:gd name="T63" fmla="*/ 169 h 227"/>
                <a:gd name="T64" fmla="*/ 210 w 256"/>
                <a:gd name="T65" fmla="*/ 175 h 227"/>
                <a:gd name="T66" fmla="*/ 210 w 256"/>
                <a:gd name="T67" fmla="*/ 175 h 227"/>
                <a:gd name="T68" fmla="*/ 210 w 256"/>
                <a:gd name="T69" fmla="*/ 191 h 227"/>
                <a:gd name="T70" fmla="*/ 210 w 256"/>
                <a:gd name="T71" fmla="*/ 20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6" h="227">
                  <a:moveTo>
                    <a:pt x="256" y="108"/>
                  </a:moveTo>
                  <a:cubicBezTo>
                    <a:pt x="256" y="94"/>
                    <a:pt x="245" y="84"/>
                    <a:pt x="232" y="84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71" y="74"/>
                    <a:pt x="172" y="59"/>
                    <a:pt x="172" y="44"/>
                  </a:cubicBezTo>
                  <a:cubicBezTo>
                    <a:pt x="172" y="13"/>
                    <a:pt x="156" y="0"/>
                    <a:pt x="140" y="0"/>
                  </a:cubicBezTo>
                  <a:cubicBezTo>
                    <a:pt x="120" y="0"/>
                    <a:pt x="120" y="21"/>
                    <a:pt x="120" y="48"/>
                  </a:cubicBezTo>
                  <a:cubicBezTo>
                    <a:pt x="120" y="67"/>
                    <a:pt x="90" y="97"/>
                    <a:pt x="75" y="110"/>
                  </a:cubicBezTo>
                  <a:cubicBezTo>
                    <a:pt x="71" y="108"/>
                    <a:pt x="68" y="107"/>
                    <a:pt x="64" y="107"/>
                  </a:cubicBezTo>
                  <a:cubicBezTo>
                    <a:pt x="24" y="107"/>
                    <a:pt x="24" y="107"/>
                    <a:pt x="24" y="107"/>
                  </a:cubicBezTo>
                  <a:cubicBezTo>
                    <a:pt x="11" y="107"/>
                    <a:pt x="0" y="118"/>
                    <a:pt x="0" y="131"/>
                  </a:cubicBezTo>
                  <a:cubicBezTo>
                    <a:pt x="8" y="203"/>
                    <a:pt x="8" y="203"/>
                    <a:pt x="8" y="203"/>
                  </a:cubicBezTo>
                  <a:cubicBezTo>
                    <a:pt x="10" y="216"/>
                    <a:pt x="19" y="227"/>
                    <a:pt x="32" y="227"/>
                  </a:cubicBezTo>
                  <a:cubicBezTo>
                    <a:pt x="64" y="227"/>
                    <a:pt x="64" y="227"/>
                    <a:pt x="64" y="227"/>
                  </a:cubicBezTo>
                  <a:cubicBezTo>
                    <a:pt x="74" y="227"/>
                    <a:pt x="83" y="221"/>
                    <a:pt x="87" y="212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101" y="219"/>
                    <a:pt x="102" y="219"/>
                    <a:pt x="103" y="219"/>
                  </a:cubicBezTo>
                  <a:cubicBezTo>
                    <a:pt x="210" y="219"/>
                    <a:pt x="210" y="219"/>
                    <a:pt x="210" y="219"/>
                  </a:cubicBezTo>
                  <a:cubicBezTo>
                    <a:pt x="222" y="219"/>
                    <a:pt x="232" y="210"/>
                    <a:pt x="232" y="197"/>
                  </a:cubicBezTo>
                  <a:cubicBezTo>
                    <a:pt x="232" y="194"/>
                    <a:pt x="231" y="191"/>
                    <a:pt x="230" y="188"/>
                  </a:cubicBezTo>
                  <a:cubicBezTo>
                    <a:pt x="236" y="184"/>
                    <a:pt x="240" y="177"/>
                    <a:pt x="240" y="169"/>
                  </a:cubicBezTo>
                  <a:cubicBezTo>
                    <a:pt x="240" y="166"/>
                    <a:pt x="239" y="162"/>
                    <a:pt x="238" y="159"/>
                  </a:cubicBezTo>
                  <a:cubicBezTo>
                    <a:pt x="244" y="155"/>
                    <a:pt x="248" y="148"/>
                    <a:pt x="248" y="140"/>
                  </a:cubicBezTo>
                  <a:cubicBezTo>
                    <a:pt x="248" y="135"/>
                    <a:pt x="247" y="131"/>
                    <a:pt x="245" y="128"/>
                  </a:cubicBezTo>
                  <a:cubicBezTo>
                    <a:pt x="252" y="123"/>
                    <a:pt x="256" y="116"/>
                    <a:pt x="256" y="108"/>
                  </a:cubicBezTo>
                  <a:close/>
                  <a:moveTo>
                    <a:pt x="64" y="211"/>
                  </a:moveTo>
                  <a:cubicBezTo>
                    <a:pt x="32" y="211"/>
                    <a:pt x="32" y="211"/>
                    <a:pt x="32" y="211"/>
                  </a:cubicBezTo>
                  <a:cubicBezTo>
                    <a:pt x="28" y="211"/>
                    <a:pt x="25" y="206"/>
                    <a:pt x="24" y="202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17" y="127"/>
                    <a:pt x="20" y="123"/>
                    <a:pt x="24" y="123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9" y="123"/>
                    <a:pt x="72" y="127"/>
                    <a:pt x="72" y="131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200"/>
                    <a:pt x="72" y="201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8"/>
                    <a:pt x="69" y="211"/>
                    <a:pt x="64" y="211"/>
                  </a:cubicBezTo>
                  <a:close/>
                  <a:moveTo>
                    <a:pt x="210" y="203"/>
                  </a:moveTo>
                  <a:cubicBezTo>
                    <a:pt x="105" y="203"/>
                    <a:pt x="105" y="203"/>
                    <a:pt x="105" y="203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31"/>
                    <a:pt x="88" y="131"/>
                    <a:pt x="88" y="131"/>
                  </a:cubicBezTo>
                  <a:cubicBezTo>
                    <a:pt x="88" y="128"/>
                    <a:pt x="87" y="124"/>
                    <a:pt x="86" y="121"/>
                  </a:cubicBezTo>
                  <a:cubicBezTo>
                    <a:pt x="100" y="109"/>
                    <a:pt x="136" y="75"/>
                    <a:pt x="136" y="48"/>
                  </a:cubicBezTo>
                  <a:cubicBezTo>
                    <a:pt x="136" y="31"/>
                    <a:pt x="136" y="16"/>
                    <a:pt x="140" y="16"/>
                  </a:cubicBezTo>
                  <a:cubicBezTo>
                    <a:pt x="148" y="16"/>
                    <a:pt x="156" y="25"/>
                    <a:pt x="156" y="44"/>
                  </a:cubicBezTo>
                  <a:cubicBezTo>
                    <a:pt x="156" y="67"/>
                    <a:pt x="152" y="90"/>
                    <a:pt x="152" y="90"/>
                  </a:cubicBezTo>
                  <a:cubicBezTo>
                    <a:pt x="152" y="93"/>
                    <a:pt x="153" y="95"/>
                    <a:pt x="154" y="97"/>
                  </a:cubicBezTo>
                  <a:cubicBezTo>
                    <a:pt x="156" y="98"/>
                    <a:pt x="158" y="100"/>
                    <a:pt x="160" y="100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237" y="100"/>
                    <a:pt x="240" y="103"/>
                    <a:pt x="240" y="108"/>
                  </a:cubicBezTo>
                  <a:cubicBezTo>
                    <a:pt x="240" y="112"/>
                    <a:pt x="237" y="116"/>
                    <a:pt x="232" y="116"/>
                  </a:cubicBezTo>
                  <a:cubicBezTo>
                    <a:pt x="223" y="116"/>
                    <a:pt x="223" y="116"/>
                    <a:pt x="223" y="116"/>
                  </a:cubicBezTo>
                  <a:cubicBezTo>
                    <a:pt x="219" y="116"/>
                    <a:pt x="215" y="119"/>
                    <a:pt x="215" y="124"/>
                  </a:cubicBezTo>
                  <a:cubicBezTo>
                    <a:pt x="215" y="128"/>
                    <a:pt x="219" y="132"/>
                    <a:pt x="223" y="132"/>
                  </a:cubicBezTo>
                  <a:cubicBezTo>
                    <a:pt x="224" y="132"/>
                    <a:pt x="224" y="132"/>
                    <a:pt x="224" y="132"/>
                  </a:cubicBezTo>
                  <a:cubicBezTo>
                    <a:pt x="224" y="132"/>
                    <a:pt x="224" y="132"/>
                    <a:pt x="224" y="132"/>
                  </a:cubicBezTo>
                  <a:cubicBezTo>
                    <a:pt x="229" y="132"/>
                    <a:pt x="232" y="135"/>
                    <a:pt x="232" y="140"/>
                  </a:cubicBezTo>
                  <a:cubicBezTo>
                    <a:pt x="232" y="144"/>
                    <a:pt x="229" y="148"/>
                    <a:pt x="224" y="148"/>
                  </a:cubicBezTo>
                  <a:cubicBezTo>
                    <a:pt x="219" y="148"/>
                    <a:pt x="219" y="148"/>
                    <a:pt x="219" y="148"/>
                  </a:cubicBezTo>
                  <a:cubicBezTo>
                    <a:pt x="219" y="148"/>
                    <a:pt x="218" y="147"/>
                    <a:pt x="218" y="147"/>
                  </a:cubicBezTo>
                  <a:cubicBezTo>
                    <a:pt x="218" y="147"/>
                    <a:pt x="218" y="148"/>
                    <a:pt x="218" y="148"/>
                  </a:cubicBezTo>
                  <a:cubicBezTo>
                    <a:pt x="215" y="148"/>
                    <a:pt x="215" y="148"/>
                    <a:pt x="215" y="148"/>
                  </a:cubicBezTo>
                  <a:cubicBezTo>
                    <a:pt x="211" y="148"/>
                    <a:pt x="207" y="151"/>
                    <a:pt x="207" y="156"/>
                  </a:cubicBezTo>
                  <a:cubicBezTo>
                    <a:pt x="207" y="160"/>
                    <a:pt x="211" y="164"/>
                    <a:pt x="215" y="164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22" y="164"/>
                    <a:pt x="224" y="166"/>
                    <a:pt x="224" y="169"/>
                  </a:cubicBezTo>
                  <a:cubicBezTo>
                    <a:pt x="224" y="173"/>
                    <a:pt x="221" y="175"/>
                    <a:pt x="218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06" y="175"/>
                    <a:pt x="202" y="179"/>
                    <a:pt x="202" y="183"/>
                  </a:cubicBezTo>
                  <a:cubicBezTo>
                    <a:pt x="202" y="188"/>
                    <a:pt x="206" y="191"/>
                    <a:pt x="210" y="191"/>
                  </a:cubicBezTo>
                  <a:cubicBezTo>
                    <a:pt x="213" y="191"/>
                    <a:pt x="216" y="194"/>
                    <a:pt x="216" y="197"/>
                  </a:cubicBezTo>
                  <a:cubicBezTo>
                    <a:pt x="216" y="201"/>
                    <a:pt x="213" y="203"/>
                    <a:pt x="210" y="2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84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2FA8F8-00B3-9444-8FEF-E610473420A9}"/>
              </a:ext>
            </a:extLst>
          </p:cNvPr>
          <p:cNvGrpSpPr/>
          <p:nvPr/>
        </p:nvGrpSpPr>
        <p:grpSpPr>
          <a:xfrm>
            <a:off x="4424356" y="4915580"/>
            <a:ext cx="617927" cy="617927"/>
            <a:chOff x="4031722" y="3878026"/>
            <a:chExt cx="617927" cy="61792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7437672-4028-CD47-BFBF-7281C371E76B}"/>
                </a:ext>
              </a:extLst>
            </p:cNvPr>
            <p:cNvSpPr/>
            <p:nvPr/>
          </p:nvSpPr>
          <p:spPr bwMode="auto">
            <a:xfrm flipV="1">
              <a:off x="4031722" y="3878026"/>
              <a:ext cx="617927" cy="617927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>
              <a:outerShdw blurRad="152400" dist="88900" dir="7080000" sx="97000" sy="97000" algn="ctr" rotWithShape="0">
                <a:srgbClr val="000000">
                  <a:alpha val="43137"/>
                </a:srgbClr>
              </a:outerShdw>
            </a:effec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rtl="0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D55A25E-08A9-7949-AB5F-2140F19909A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rot="2700000">
              <a:off x="4234219" y="4006585"/>
              <a:ext cx="212930" cy="392046"/>
            </a:xfrm>
            <a:custGeom>
              <a:avLst/>
              <a:gdLst>
                <a:gd name="T0" fmla="*/ 482 w 579"/>
                <a:gd name="T1" fmla="*/ 367 h 1073"/>
                <a:gd name="T2" fmla="*/ 482 w 579"/>
                <a:gd name="T3" fmla="*/ 148 h 1073"/>
                <a:gd name="T4" fmla="*/ 525 w 579"/>
                <a:gd name="T5" fmla="*/ 79 h 1073"/>
                <a:gd name="T6" fmla="*/ 447 w 579"/>
                <a:gd name="T7" fmla="*/ 0 h 1073"/>
                <a:gd name="T8" fmla="*/ 132 w 579"/>
                <a:gd name="T9" fmla="*/ 0 h 1073"/>
                <a:gd name="T10" fmla="*/ 54 w 579"/>
                <a:gd name="T11" fmla="*/ 79 h 1073"/>
                <a:gd name="T12" fmla="*/ 96 w 579"/>
                <a:gd name="T13" fmla="*/ 148 h 1073"/>
                <a:gd name="T14" fmla="*/ 96 w 579"/>
                <a:gd name="T15" fmla="*/ 367 h 1073"/>
                <a:gd name="T16" fmla="*/ 0 w 579"/>
                <a:gd name="T17" fmla="*/ 583 h 1073"/>
                <a:gd name="T18" fmla="*/ 0 w 579"/>
                <a:gd name="T19" fmla="*/ 612 h 1073"/>
                <a:gd name="T20" fmla="*/ 224 w 579"/>
                <a:gd name="T21" fmla="*/ 612 h 1073"/>
                <a:gd name="T22" fmla="*/ 224 w 579"/>
                <a:gd name="T23" fmla="*/ 923 h 1073"/>
                <a:gd name="T24" fmla="*/ 289 w 579"/>
                <a:gd name="T25" fmla="*/ 1073 h 1073"/>
                <a:gd name="T26" fmla="*/ 355 w 579"/>
                <a:gd name="T27" fmla="*/ 923 h 1073"/>
                <a:gd name="T28" fmla="*/ 355 w 579"/>
                <a:gd name="T29" fmla="*/ 612 h 1073"/>
                <a:gd name="T30" fmla="*/ 579 w 579"/>
                <a:gd name="T31" fmla="*/ 612 h 1073"/>
                <a:gd name="T32" fmla="*/ 579 w 579"/>
                <a:gd name="T33" fmla="*/ 583 h 1073"/>
                <a:gd name="T34" fmla="*/ 482 w 579"/>
                <a:gd name="T35" fmla="*/ 367 h 1073"/>
                <a:gd name="T36" fmla="*/ 132 w 579"/>
                <a:gd name="T37" fmla="*/ 58 h 1073"/>
                <a:gd name="T38" fmla="*/ 447 w 579"/>
                <a:gd name="T39" fmla="*/ 58 h 1073"/>
                <a:gd name="T40" fmla="*/ 467 w 579"/>
                <a:gd name="T41" fmla="*/ 79 h 1073"/>
                <a:gd name="T42" fmla="*/ 449 w 579"/>
                <a:gd name="T43" fmla="*/ 99 h 1073"/>
                <a:gd name="T44" fmla="*/ 436 w 579"/>
                <a:gd name="T45" fmla="*/ 101 h 1073"/>
                <a:gd name="T46" fmla="*/ 143 w 579"/>
                <a:gd name="T47" fmla="*/ 101 h 1073"/>
                <a:gd name="T48" fmla="*/ 129 w 579"/>
                <a:gd name="T49" fmla="*/ 99 h 1073"/>
                <a:gd name="T50" fmla="*/ 111 w 579"/>
                <a:gd name="T51" fmla="*/ 79 h 1073"/>
                <a:gd name="T52" fmla="*/ 132 w 579"/>
                <a:gd name="T53" fmla="*/ 58 h 1073"/>
                <a:gd name="T54" fmla="*/ 424 w 579"/>
                <a:gd name="T55" fmla="*/ 370 h 1073"/>
                <a:gd name="T56" fmla="*/ 154 w 579"/>
                <a:gd name="T57" fmla="*/ 370 h 1073"/>
                <a:gd name="T58" fmla="*/ 154 w 579"/>
                <a:gd name="T59" fmla="*/ 130 h 1073"/>
                <a:gd name="T60" fmla="*/ 424 w 579"/>
                <a:gd name="T61" fmla="*/ 130 h 1073"/>
                <a:gd name="T62" fmla="*/ 424 w 579"/>
                <a:gd name="T63" fmla="*/ 370 h 1073"/>
                <a:gd name="T64" fmla="*/ 297 w 579"/>
                <a:gd name="T65" fmla="*/ 911 h 1073"/>
                <a:gd name="T66" fmla="*/ 289 w 579"/>
                <a:gd name="T67" fmla="*/ 928 h 1073"/>
                <a:gd name="T68" fmla="*/ 282 w 579"/>
                <a:gd name="T69" fmla="*/ 911 h 1073"/>
                <a:gd name="T70" fmla="*/ 282 w 579"/>
                <a:gd name="T71" fmla="*/ 612 h 1073"/>
                <a:gd name="T72" fmla="*/ 297 w 579"/>
                <a:gd name="T73" fmla="*/ 612 h 1073"/>
                <a:gd name="T74" fmla="*/ 297 w 579"/>
                <a:gd name="T75" fmla="*/ 911 h 1073"/>
                <a:gd name="T76" fmla="*/ 355 w 579"/>
                <a:gd name="T77" fmla="*/ 554 h 1073"/>
                <a:gd name="T78" fmla="*/ 224 w 579"/>
                <a:gd name="T79" fmla="*/ 554 h 1073"/>
                <a:gd name="T80" fmla="*/ 59 w 579"/>
                <a:gd name="T81" fmla="*/ 554 h 1073"/>
                <a:gd name="T82" fmla="*/ 144 w 579"/>
                <a:gd name="T83" fmla="*/ 403 h 1073"/>
                <a:gd name="T84" fmla="*/ 149 w 579"/>
                <a:gd name="T85" fmla="*/ 399 h 1073"/>
                <a:gd name="T86" fmla="*/ 430 w 579"/>
                <a:gd name="T87" fmla="*/ 399 h 1073"/>
                <a:gd name="T88" fmla="*/ 435 w 579"/>
                <a:gd name="T89" fmla="*/ 403 h 1073"/>
                <a:gd name="T90" fmla="*/ 519 w 579"/>
                <a:gd name="T91" fmla="*/ 554 h 1073"/>
                <a:gd name="T92" fmla="*/ 355 w 579"/>
                <a:gd name="T93" fmla="*/ 554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9" h="1073">
                  <a:moveTo>
                    <a:pt x="482" y="367"/>
                  </a:moveTo>
                  <a:cubicBezTo>
                    <a:pt x="482" y="148"/>
                    <a:pt x="482" y="148"/>
                    <a:pt x="482" y="148"/>
                  </a:cubicBezTo>
                  <a:cubicBezTo>
                    <a:pt x="508" y="135"/>
                    <a:pt x="525" y="109"/>
                    <a:pt x="525" y="79"/>
                  </a:cubicBezTo>
                  <a:cubicBezTo>
                    <a:pt x="525" y="35"/>
                    <a:pt x="490" y="0"/>
                    <a:pt x="447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89" y="0"/>
                    <a:pt x="54" y="35"/>
                    <a:pt x="54" y="79"/>
                  </a:cubicBezTo>
                  <a:cubicBezTo>
                    <a:pt x="54" y="109"/>
                    <a:pt x="71" y="135"/>
                    <a:pt x="96" y="148"/>
                  </a:cubicBezTo>
                  <a:cubicBezTo>
                    <a:pt x="96" y="367"/>
                    <a:pt x="96" y="367"/>
                    <a:pt x="96" y="367"/>
                  </a:cubicBezTo>
                  <a:cubicBezTo>
                    <a:pt x="35" y="422"/>
                    <a:pt x="0" y="500"/>
                    <a:pt x="0" y="583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224" y="612"/>
                    <a:pt x="224" y="612"/>
                    <a:pt x="224" y="612"/>
                  </a:cubicBezTo>
                  <a:cubicBezTo>
                    <a:pt x="224" y="923"/>
                    <a:pt x="224" y="923"/>
                    <a:pt x="224" y="923"/>
                  </a:cubicBezTo>
                  <a:cubicBezTo>
                    <a:pt x="289" y="1073"/>
                    <a:pt x="289" y="1073"/>
                    <a:pt x="289" y="1073"/>
                  </a:cubicBezTo>
                  <a:cubicBezTo>
                    <a:pt x="355" y="923"/>
                    <a:pt x="355" y="923"/>
                    <a:pt x="355" y="923"/>
                  </a:cubicBezTo>
                  <a:cubicBezTo>
                    <a:pt x="355" y="612"/>
                    <a:pt x="355" y="612"/>
                    <a:pt x="355" y="612"/>
                  </a:cubicBezTo>
                  <a:cubicBezTo>
                    <a:pt x="579" y="612"/>
                    <a:pt x="579" y="612"/>
                    <a:pt x="579" y="612"/>
                  </a:cubicBezTo>
                  <a:cubicBezTo>
                    <a:pt x="579" y="583"/>
                    <a:pt x="579" y="583"/>
                    <a:pt x="579" y="583"/>
                  </a:cubicBezTo>
                  <a:cubicBezTo>
                    <a:pt x="579" y="500"/>
                    <a:pt x="544" y="422"/>
                    <a:pt x="482" y="367"/>
                  </a:cubicBezTo>
                  <a:close/>
                  <a:moveTo>
                    <a:pt x="132" y="58"/>
                  </a:moveTo>
                  <a:cubicBezTo>
                    <a:pt x="447" y="58"/>
                    <a:pt x="447" y="58"/>
                    <a:pt x="447" y="58"/>
                  </a:cubicBezTo>
                  <a:cubicBezTo>
                    <a:pt x="458" y="58"/>
                    <a:pt x="467" y="67"/>
                    <a:pt x="467" y="79"/>
                  </a:cubicBezTo>
                  <a:cubicBezTo>
                    <a:pt x="467" y="89"/>
                    <a:pt x="459" y="97"/>
                    <a:pt x="449" y="99"/>
                  </a:cubicBezTo>
                  <a:cubicBezTo>
                    <a:pt x="436" y="101"/>
                    <a:pt x="436" y="101"/>
                    <a:pt x="436" y="101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29" y="99"/>
                    <a:pt x="129" y="99"/>
                    <a:pt x="129" y="99"/>
                  </a:cubicBezTo>
                  <a:cubicBezTo>
                    <a:pt x="119" y="97"/>
                    <a:pt x="111" y="89"/>
                    <a:pt x="111" y="79"/>
                  </a:cubicBezTo>
                  <a:cubicBezTo>
                    <a:pt x="111" y="67"/>
                    <a:pt x="121" y="58"/>
                    <a:pt x="132" y="58"/>
                  </a:cubicBezTo>
                  <a:close/>
                  <a:moveTo>
                    <a:pt x="424" y="370"/>
                  </a:moveTo>
                  <a:cubicBezTo>
                    <a:pt x="154" y="370"/>
                    <a:pt x="154" y="370"/>
                    <a:pt x="154" y="370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424" y="130"/>
                    <a:pt x="424" y="130"/>
                    <a:pt x="424" y="130"/>
                  </a:cubicBezTo>
                  <a:lnTo>
                    <a:pt x="424" y="370"/>
                  </a:lnTo>
                  <a:close/>
                  <a:moveTo>
                    <a:pt x="297" y="911"/>
                  </a:moveTo>
                  <a:cubicBezTo>
                    <a:pt x="289" y="928"/>
                    <a:pt x="289" y="928"/>
                    <a:pt x="289" y="928"/>
                  </a:cubicBezTo>
                  <a:cubicBezTo>
                    <a:pt x="282" y="911"/>
                    <a:pt x="282" y="911"/>
                    <a:pt x="282" y="911"/>
                  </a:cubicBezTo>
                  <a:cubicBezTo>
                    <a:pt x="282" y="612"/>
                    <a:pt x="282" y="612"/>
                    <a:pt x="282" y="612"/>
                  </a:cubicBezTo>
                  <a:cubicBezTo>
                    <a:pt x="297" y="612"/>
                    <a:pt x="297" y="612"/>
                    <a:pt x="297" y="612"/>
                  </a:cubicBezTo>
                  <a:lnTo>
                    <a:pt x="297" y="911"/>
                  </a:lnTo>
                  <a:close/>
                  <a:moveTo>
                    <a:pt x="355" y="554"/>
                  </a:moveTo>
                  <a:cubicBezTo>
                    <a:pt x="224" y="554"/>
                    <a:pt x="224" y="554"/>
                    <a:pt x="224" y="554"/>
                  </a:cubicBezTo>
                  <a:cubicBezTo>
                    <a:pt x="59" y="554"/>
                    <a:pt x="59" y="554"/>
                    <a:pt x="59" y="554"/>
                  </a:cubicBezTo>
                  <a:cubicBezTo>
                    <a:pt x="67" y="495"/>
                    <a:pt x="97" y="441"/>
                    <a:pt x="144" y="403"/>
                  </a:cubicBezTo>
                  <a:cubicBezTo>
                    <a:pt x="149" y="399"/>
                    <a:pt x="149" y="399"/>
                    <a:pt x="149" y="399"/>
                  </a:cubicBezTo>
                  <a:cubicBezTo>
                    <a:pt x="430" y="399"/>
                    <a:pt x="430" y="399"/>
                    <a:pt x="430" y="399"/>
                  </a:cubicBezTo>
                  <a:cubicBezTo>
                    <a:pt x="435" y="403"/>
                    <a:pt x="435" y="403"/>
                    <a:pt x="435" y="403"/>
                  </a:cubicBezTo>
                  <a:cubicBezTo>
                    <a:pt x="482" y="441"/>
                    <a:pt x="512" y="495"/>
                    <a:pt x="519" y="554"/>
                  </a:cubicBezTo>
                  <a:lnTo>
                    <a:pt x="355" y="5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41C9FD5-F47A-714C-A7AA-CB87FF764A7D}"/>
              </a:ext>
            </a:extLst>
          </p:cNvPr>
          <p:cNvSpPr txBox="1"/>
          <p:nvPr/>
        </p:nvSpPr>
        <p:spPr>
          <a:xfrm>
            <a:off x="8323702" y="739659"/>
            <a:ext cx="3868298" cy="2917704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IN" b="1" dirty="0">
                <a:latin typeface="Charter Roman" panose="02040503050506020203" pitchFamily="18" charset="0"/>
              </a:rPr>
              <a:t>Recruitment Management 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endParaRPr lang="en-IN" b="1" dirty="0">
              <a:latin typeface="Charter Roman" panose="02040503050506020203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Detection of Vacancies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Receiving Candidates Applications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2 way - AI Based Candidate and Job- Matching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Function and Operations – Evaluation Process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Fully Integrated Interviewing System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Global Question Bank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Interviewer UI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Post Interview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F30109-00B2-034F-B8B3-41B604AF6737}"/>
              </a:ext>
            </a:extLst>
          </p:cNvPr>
          <p:cNvSpPr txBox="1"/>
          <p:nvPr/>
        </p:nvSpPr>
        <p:spPr>
          <a:xfrm>
            <a:off x="242962" y="788350"/>
            <a:ext cx="3605703" cy="5917051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IN" b="1" dirty="0">
                <a:latin typeface="Charter Roman" panose="02040503050506020203" pitchFamily="18" charset="0"/>
              </a:rPr>
              <a:t>HR &amp; Payroll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endParaRPr lang="en-IN" b="1" dirty="0">
              <a:latin typeface="Charter Roman" panose="02040503050506020203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Integration of Biometric attendance </a:t>
            </a:r>
            <a:endParaRPr lang="en-IN" sz="1400" dirty="0">
              <a:solidFill>
                <a:srgbClr val="002060"/>
              </a:solidFill>
              <a:effectLst/>
              <a:latin typeface="Charter Roman" panose="02040503050506020203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Integration of mobile attendance for field staffs with location record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Functionality to create departments, leave categories &amp; group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Functionality to set working hours, overtime &amp; late coming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Salary plan management </a:t>
            </a:r>
            <a:endParaRPr lang="en-IN" sz="1400" dirty="0">
              <a:solidFill>
                <a:srgbClr val="002060"/>
              </a:solidFill>
              <a:effectLst/>
              <a:latin typeface="Charter Roman" panose="02040503050506020203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Calculation of salary on the basis of working days/hours </a:t>
            </a:r>
            <a:endParaRPr lang="en-IN" sz="1400" dirty="0">
              <a:solidFill>
                <a:srgbClr val="002060"/>
              </a:solidFill>
              <a:effectLst/>
              <a:latin typeface="Charter Roman" panose="02040503050506020203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App Based GPS tagged face recognition based app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Employee Loan management </a:t>
            </a:r>
            <a:endParaRPr lang="en-IN" sz="1400" dirty="0">
              <a:solidFill>
                <a:srgbClr val="002060"/>
              </a:solidFill>
              <a:effectLst/>
              <a:latin typeface="Charter Roman" panose="02040503050506020203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Salary Slip generation on email, app and SMS 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Approved or rejected or pending leave list </a:t>
            </a:r>
            <a:endParaRPr lang="en-IN" sz="1400" dirty="0">
              <a:solidFill>
                <a:srgbClr val="002060"/>
              </a:solidFill>
              <a:effectLst/>
              <a:latin typeface="Charter Roman" panose="02040503050506020203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Group wise employee strength </a:t>
            </a:r>
            <a:endParaRPr lang="en-IN" sz="1400" dirty="0">
              <a:solidFill>
                <a:srgbClr val="002060"/>
              </a:solidFill>
              <a:effectLst/>
              <a:latin typeface="Charter Roman" panose="02040503050506020203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Generation of complete payroll based on attendance from HR </a:t>
            </a:r>
            <a:endParaRPr lang="en-IN" sz="1400" dirty="0">
              <a:solidFill>
                <a:srgbClr val="002060"/>
              </a:solidFill>
              <a:effectLst/>
              <a:latin typeface="Charter Roman" panose="02040503050506020203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Salary computation based on user defined custom formulas  </a:t>
            </a:r>
            <a:endParaRPr lang="en-IN" sz="1400" dirty="0">
              <a:solidFill>
                <a:srgbClr val="002060"/>
              </a:solidFill>
              <a:effectLst/>
              <a:latin typeface="Charter Roman" panose="02040503050506020203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3FE0CF2-0121-A546-B22B-D2FF36699FBE}"/>
              </a:ext>
            </a:extLst>
          </p:cNvPr>
          <p:cNvSpPr/>
          <p:nvPr/>
        </p:nvSpPr>
        <p:spPr>
          <a:xfrm>
            <a:off x="8450312" y="3911350"/>
            <a:ext cx="26869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harter Roman" panose="02040503050506020203" pitchFamily="18" charset="0"/>
              </a:rPr>
              <a:t>Inventory &amp; Equipment</a:t>
            </a:r>
          </a:p>
          <a:p>
            <a:pPr algn="ctr"/>
            <a:endParaRPr lang="en-US" b="1" dirty="0">
              <a:solidFill>
                <a:schemeClr val="tx1"/>
              </a:solidFill>
              <a:latin typeface="Charter Roman" panose="02040503050506020203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61187F6-7238-6541-96E7-52625360C38B}"/>
              </a:ext>
            </a:extLst>
          </p:cNvPr>
          <p:cNvSpPr/>
          <p:nvPr/>
        </p:nvSpPr>
        <p:spPr>
          <a:xfrm>
            <a:off x="8350970" y="4292143"/>
            <a:ext cx="32022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Vendor details &amp; tracking, Equipment's details &amp; tracking</a:t>
            </a:r>
          </a:p>
          <a:p>
            <a:pPr marL="285750" indent="-285750">
              <a:spcAft>
                <a:spcPts val="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Equipment Reports - Item wise reporting </a:t>
            </a:r>
          </a:p>
          <a:p>
            <a:pPr marL="285750" indent="-285750">
              <a:spcAft>
                <a:spcPts val="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Item wise -arrival report &amp; location list</a:t>
            </a:r>
          </a:p>
          <a:p>
            <a:pPr marL="285750" indent="-285750">
              <a:spcAft>
                <a:spcPts val="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Distribution of materials with students and staffs </a:t>
            </a:r>
          </a:p>
          <a:p>
            <a:pPr marL="285750" indent="-285750">
              <a:spcAft>
                <a:spcPts val="0"/>
              </a:spcAft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Automation of Purchase approval, Purchase Order etc</a:t>
            </a:r>
            <a:r>
              <a:rPr lang="en-IN" sz="1400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CA7648-6E75-5E4D-8933-0EF889B18565}"/>
              </a:ext>
            </a:extLst>
          </p:cNvPr>
          <p:cNvSpPr txBox="1"/>
          <p:nvPr/>
        </p:nvSpPr>
        <p:spPr>
          <a:xfrm>
            <a:off x="11449" y="123104"/>
            <a:ext cx="2829385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Back Office Ops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34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A09EAF-5455-784C-A4D7-DAAAD3AB5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5FE0C-F83A-E14F-87AA-6D5F14426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5B639-4BD9-7346-8BD7-BDB0B0951408}"/>
              </a:ext>
            </a:extLst>
          </p:cNvPr>
          <p:cNvSpPr txBox="1"/>
          <p:nvPr/>
        </p:nvSpPr>
        <p:spPr>
          <a:xfrm>
            <a:off x="749534" y="1029345"/>
            <a:ext cx="3800163" cy="11264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710" tIns="54855" rIns="109710" bIns="54855" rtlCol="0">
            <a:spAutoFit/>
          </a:bodyPr>
          <a:lstStyle/>
          <a:p>
            <a:r>
              <a:rPr lang="en-IN" b="1" dirty="0">
                <a:solidFill>
                  <a:schemeClr val="accent1"/>
                </a:solidFill>
                <a:latin typeface="Charter Roman" panose="02040503050506020203" pitchFamily="18" charset="0"/>
              </a:rPr>
              <a:t>Fee Management 4.0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>
                <a:latin typeface="Charter Roman" panose="02040503050506020203" pitchFamily="18" charset="0"/>
              </a:rPr>
              <a:t>Compact Fee Report &amp; Class wise Fee MIS report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>
                <a:latin typeface="Charter Roman" panose="02040503050506020203" pitchFamily="18" charset="0"/>
              </a:rPr>
              <a:t>Activity Consent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>
                <a:latin typeface="Charter Roman" panose="02040503050506020203" pitchFamily="18" charset="0"/>
              </a:rPr>
              <a:t>Student side fees summary pie  and single click payment option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4A6D5B-70BD-EE46-8E71-EAE16A2ACF85}"/>
              </a:ext>
            </a:extLst>
          </p:cNvPr>
          <p:cNvSpPr/>
          <p:nvPr/>
        </p:nvSpPr>
        <p:spPr>
          <a:xfrm>
            <a:off x="120243" y="1324484"/>
            <a:ext cx="444837" cy="446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81E125-C935-C14A-91D2-EC5C764FF801}"/>
              </a:ext>
            </a:extLst>
          </p:cNvPr>
          <p:cNvSpPr txBox="1"/>
          <p:nvPr/>
        </p:nvSpPr>
        <p:spPr>
          <a:xfrm>
            <a:off x="749534" y="2290665"/>
            <a:ext cx="3800163" cy="11264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710" tIns="54855" rIns="109710" bIns="54855" rtlCol="0">
            <a:spAutoFit/>
          </a:bodyPr>
          <a:lstStyle/>
          <a:p>
            <a:r>
              <a:rPr lang="en-IN" b="1" dirty="0">
                <a:solidFill>
                  <a:schemeClr val="accent1"/>
                </a:solidFill>
                <a:latin typeface="Charter Roman" panose="02040503050506020203" pitchFamily="18" charset="0"/>
              </a:rPr>
              <a:t>Transport Management 2.0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latin typeface="Charter Roman" panose="02040503050506020203" pitchFamily="18" charset="0"/>
              </a:rPr>
              <a:t>Transport invoices generated monthly, has feature to charge as granular monthly.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latin typeface="Charter Roman" panose="02040503050506020203" pitchFamily="18" charset="0"/>
              </a:rPr>
              <a:t>Transport invoices generated quarterly has feature to charge individual monthly.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542DEA-E2C8-9E44-85C4-71E93CDBAECA}"/>
              </a:ext>
            </a:extLst>
          </p:cNvPr>
          <p:cNvSpPr/>
          <p:nvPr/>
        </p:nvSpPr>
        <p:spPr>
          <a:xfrm>
            <a:off x="120244" y="2632291"/>
            <a:ext cx="444837" cy="446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B01723-5129-6642-8F92-0C78478706B5}"/>
              </a:ext>
            </a:extLst>
          </p:cNvPr>
          <p:cNvSpPr txBox="1"/>
          <p:nvPr/>
        </p:nvSpPr>
        <p:spPr>
          <a:xfrm>
            <a:off x="749534" y="3533976"/>
            <a:ext cx="3800163" cy="7571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710" tIns="54855" rIns="109710" bIns="54855" rtlCol="0">
            <a:spAutoFit/>
          </a:bodyPr>
          <a:lstStyle/>
          <a:p>
            <a:r>
              <a:rPr lang="en-IN" b="1" dirty="0">
                <a:solidFill>
                  <a:schemeClr val="accent1"/>
                </a:solidFill>
                <a:latin typeface="Charter Roman" panose="02040503050506020203" pitchFamily="18" charset="0"/>
              </a:rPr>
              <a:t>Student Analytics Report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Generates an exhaustive student performance reports covering all facets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37F310-DF95-F143-808F-0F9746D324BD}"/>
              </a:ext>
            </a:extLst>
          </p:cNvPr>
          <p:cNvSpPr txBox="1"/>
          <p:nvPr/>
        </p:nvSpPr>
        <p:spPr>
          <a:xfrm>
            <a:off x="730780" y="4477944"/>
            <a:ext cx="3800163" cy="8494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710" tIns="54855" rIns="109710" bIns="54855" rtlCol="0">
            <a:spAutoFit/>
          </a:bodyPr>
          <a:lstStyle/>
          <a:p>
            <a:r>
              <a:rPr lang="en-IN" b="1" dirty="0">
                <a:solidFill>
                  <a:schemeClr val="accent1"/>
                </a:solidFill>
                <a:latin typeface="Charter Roman" panose="02040503050506020203" pitchFamily="18" charset="0"/>
              </a:rPr>
              <a:t>Student’s profile images uploaded in bulk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One click uploading of student profile images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47BCE2E-CF10-DC4E-A7D4-24016F8BF537}"/>
              </a:ext>
            </a:extLst>
          </p:cNvPr>
          <p:cNvSpPr/>
          <p:nvPr/>
        </p:nvSpPr>
        <p:spPr>
          <a:xfrm>
            <a:off x="120243" y="3626815"/>
            <a:ext cx="444837" cy="446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5D0E60-A01E-A546-B32E-6A13E94C0AE4}"/>
              </a:ext>
            </a:extLst>
          </p:cNvPr>
          <p:cNvSpPr/>
          <p:nvPr/>
        </p:nvSpPr>
        <p:spPr>
          <a:xfrm>
            <a:off x="109092" y="4621340"/>
            <a:ext cx="444837" cy="446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FF8EF7-F1F3-044C-9A52-A73B2305A4C0}"/>
              </a:ext>
            </a:extLst>
          </p:cNvPr>
          <p:cNvSpPr txBox="1"/>
          <p:nvPr/>
        </p:nvSpPr>
        <p:spPr>
          <a:xfrm>
            <a:off x="7919424" y="1013420"/>
            <a:ext cx="3800163" cy="7571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710" tIns="54855" rIns="109710" bIns="54855" rtlCol="0">
            <a:spAutoFit/>
          </a:bodyPr>
          <a:lstStyle/>
          <a:p>
            <a:r>
              <a:rPr lang="en-IN" b="1" dirty="0">
                <a:solidFill>
                  <a:schemeClr val="accent1"/>
                </a:solidFill>
                <a:latin typeface="Charter Roman" panose="02040503050506020203" pitchFamily="18" charset="0"/>
              </a:rPr>
              <a:t>Online Auditorium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Our partnership with Zoom enables schools to use our Virtual Auditorium for up to 500 participants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4D0BF1-8F44-594E-9312-33AE3F94CAEE}"/>
              </a:ext>
            </a:extLst>
          </p:cNvPr>
          <p:cNvSpPr txBox="1"/>
          <p:nvPr/>
        </p:nvSpPr>
        <p:spPr>
          <a:xfrm>
            <a:off x="7919425" y="1971581"/>
            <a:ext cx="3800163" cy="7571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710" tIns="54855" rIns="109710" bIns="54855" rtlCol="0">
            <a:spAutoFit/>
          </a:bodyPr>
          <a:lstStyle/>
          <a:p>
            <a:r>
              <a:rPr lang="en-IN" b="1" dirty="0">
                <a:solidFill>
                  <a:schemeClr val="accent1"/>
                </a:solidFill>
                <a:latin typeface="Charter Roman" panose="02040503050506020203" pitchFamily="18" charset="0"/>
              </a:rPr>
              <a:t>Zero-Code Report Cards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Amazing new feature that empowers the teacher to design report cards with simple drag &amp; drop.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FEE4D3-4FDD-E648-B32C-7FD33A6BEA92}"/>
              </a:ext>
            </a:extLst>
          </p:cNvPr>
          <p:cNvSpPr txBox="1"/>
          <p:nvPr/>
        </p:nvSpPr>
        <p:spPr>
          <a:xfrm>
            <a:off x="7919424" y="2960635"/>
            <a:ext cx="3800163" cy="94177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710" tIns="54855" rIns="109710" bIns="54855" rtlCol="0">
            <a:spAutoFit/>
          </a:bodyPr>
          <a:lstStyle/>
          <a:p>
            <a:r>
              <a:rPr lang="en-IN" b="1" dirty="0">
                <a:solidFill>
                  <a:schemeClr val="accent1"/>
                </a:solidFill>
                <a:latin typeface="Charter Roman" panose="02040503050506020203" pitchFamily="18" charset="0"/>
              </a:rPr>
              <a:t>Voice Messages to parents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This feature empowers school to share a pre recorded voice message with the parents and other audience like teachers on the app.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D8529B-A01A-D44B-BCA2-395F689949B5}"/>
              </a:ext>
            </a:extLst>
          </p:cNvPr>
          <p:cNvSpPr txBox="1"/>
          <p:nvPr/>
        </p:nvSpPr>
        <p:spPr>
          <a:xfrm>
            <a:off x="7919424" y="4104284"/>
            <a:ext cx="3800163" cy="10341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710" tIns="54855" rIns="109710" bIns="54855" rtlCol="0">
            <a:spAutoFit/>
          </a:bodyPr>
          <a:lstStyle/>
          <a:p>
            <a:r>
              <a:rPr lang="en-IN" b="1" dirty="0">
                <a:solidFill>
                  <a:schemeClr val="accent1"/>
                </a:solidFill>
                <a:latin typeface="Charter Roman" panose="02040503050506020203" pitchFamily="18" charset="0"/>
              </a:rPr>
              <a:t>Auto Attendance Capture For Online Class</a:t>
            </a:r>
          </a:p>
          <a:p>
            <a:r>
              <a:rPr lang="en-IN" sz="1200" dirty="0">
                <a:latin typeface="Charter Roman" panose="02040503050506020203" pitchFamily="18" charset="0"/>
              </a:rPr>
              <a:t>A student can mark himself present in the class by capturing his image in the app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327D5ED-18FB-714F-9E83-8D9D5557231A}"/>
              </a:ext>
            </a:extLst>
          </p:cNvPr>
          <p:cNvSpPr/>
          <p:nvPr/>
        </p:nvSpPr>
        <p:spPr>
          <a:xfrm>
            <a:off x="7306458" y="1150086"/>
            <a:ext cx="444837" cy="446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6ADE2BA-F522-8340-94E1-6450977E6A15}"/>
              </a:ext>
            </a:extLst>
          </p:cNvPr>
          <p:cNvSpPr/>
          <p:nvPr/>
        </p:nvSpPr>
        <p:spPr>
          <a:xfrm>
            <a:off x="7306458" y="2138936"/>
            <a:ext cx="444837" cy="446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3BC1F45-3EB5-CD42-8973-E25F2A136B79}"/>
              </a:ext>
            </a:extLst>
          </p:cNvPr>
          <p:cNvSpPr/>
          <p:nvPr/>
        </p:nvSpPr>
        <p:spPr>
          <a:xfrm>
            <a:off x="7306458" y="3305502"/>
            <a:ext cx="444837" cy="446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6B13749-C893-034A-9835-367A8D2E0ACF}"/>
              </a:ext>
            </a:extLst>
          </p:cNvPr>
          <p:cNvSpPr/>
          <p:nvPr/>
        </p:nvSpPr>
        <p:spPr>
          <a:xfrm>
            <a:off x="7306458" y="4418827"/>
            <a:ext cx="444837" cy="446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451C4E-029E-5347-B9F6-A8B59C683B40}"/>
              </a:ext>
            </a:extLst>
          </p:cNvPr>
          <p:cNvSpPr txBox="1"/>
          <p:nvPr/>
        </p:nvSpPr>
        <p:spPr>
          <a:xfrm>
            <a:off x="0" y="112259"/>
            <a:ext cx="3798660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Cutting Edge Features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58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F69C19-2EFD-C84D-B9A4-1D49F4DA1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64307D-A95D-A34A-9CD5-403BEA8EA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2D64EE-C55C-7245-BF81-56AA7AB6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8" y="674186"/>
            <a:ext cx="5341434" cy="5765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8E17C1-6A16-DD40-9533-16F618DC4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701" y="1768010"/>
            <a:ext cx="6516301" cy="2792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DCFCE5-0BF4-FB4A-882E-B9395D36E71F}"/>
              </a:ext>
            </a:extLst>
          </p:cNvPr>
          <p:cNvSpPr txBox="1"/>
          <p:nvPr/>
        </p:nvSpPr>
        <p:spPr>
          <a:xfrm>
            <a:off x="-83396" y="106627"/>
            <a:ext cx="5462704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Student Analytics Report [1/5]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41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60CF2-E73A-984F-992B-CB68A5361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prstClr val="black">
                    <a:tint val="75000"/>
                  </a:prstClr>
                </a:solidFill>
              </a:rPr>
              <a:t>www.schoolbellq.com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E7D4-D988-2947-BDCE-1E16F76B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BC31D-B87F-497F-8278-22FE1F563FC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0132F-0BF2-E245-8C6C-D6FC61D1E886}"/>
              </a:ext>
            </a:extLst>
          </p:cNvPr>
          <p:cNvSpPr txBox="1"/>
          <p:nvPr/>
        </p:nvSpPr>
        <p:spPr>
          <a:xfrm>
            <a:off x="3860068" y="120052"/>
            <a:ext cx="3948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harter Roman" panose="02040503050506020203" pitchFamily="18" charset="0"/>
                <a:ea typeface="Open Sans Extrabold" charset="0"/>
                <a:cs typeface="Open Sans Extrabold" charset="0"/>
              </a:rPr>
              <a:t>Presentation Overview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0F4D14-2221-8649-BE54-6E20B2167ADC}"/>
              </a:ext>
            </a:extLst>
          </p:cNvPr>
          <p:cNvGrpSpPr/>
          <p:nvPr/>
        </p:nvGrpSpPr>
        <p:grpSpPr>
          <a:xfrm>
            <a:off x="5314298" y="662614"/>
            <a:ext cx="862961" cy="50044"/>
            <a:chOff x="5012716" y="1129776"/>
            <a:chExt cx="3148718" cy="103072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AC6733C-C681-4B4F-9DC3-6A275B079EDF}"/>
                </a:ext>
              </a:extLst>
            </p:cNvPr>
            <p:cNvSpPr/>
            <p:nvPr/>
          </p:nvSpPr>
          <p:spPr>
            <a:xfrm>
              <a:off x="5012716" y="1129776"/>
              <a:ext cx="1623093" cy="10307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8B0F4BA8-799E-E042-80C6-8023E0BDC39D}"/>
                </a:ext>
              </a:extLst>
            </p:cNvPr>
            <p:cNvSpPr/>
            <p:nvPr/>
          </p:nvSpPr>
          <p:spPr>
            <a:xfrm>
              <a:off x="6910165" y="1129776"/>
              <a:ext cx="660462" cy="10307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E5405CAA-BE38-5148-A2CC-C075A5AFAC7B}"/>
                </a:ext>
              </a:extLst>
            </p:cNvPr>
            <p:cNvSpPr/>
            <p:nvPr/>
          </p:nvSpPr>
          <p:spPr>
            <a:xfrm>
              <a:off x="7831205" y="1129776"/>
              <a:ext cx="330229" cy="10307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harter Roman" panose="02040503050506020203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1BAEE88-CC7B-CA41-AA48-B555BC18B876}"/>
              </a:ext>
            </a:extLst>
          </p:cNvPr>
          <p:cNvSpPr txBox="1"/>
          <p:nvPr/>
        </p:nvSpPr>
        <p:spPr>
          <a:xfrm>
            <a:off x="1241593" y="892550"/>
            <a:ext cx="10406593" cy="32622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harter Roman" panose="02040503050506020203" pitchFamily="18" charset="0"/>
              </a:rPr>
              <a:t>This presentation has been broadly divided into 6 sections to help audience easily comprehend &amp; navigate to various sections.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FBCFF5F-1FBD-F74F-83B3-121D61474AF4}"/>
              </a:ext>
            </a:extLst>
          </p:cNvPr>
          <p:cNvSpPr txBox="1">
            <a:spLocks/>
          </p:cNvSpPr>
          <p:nvPr/>
        </p:nvSpPr>
        <p:spPr>
          <a:xfrm>
            <a:off x="2050413" y="2249421"/>
            <a:ext cx="2157838" cy="371411"/>
          </a:xfrm>
          <a:prstGeom prst="rect">
            <a:avLst/>
          </a:prstGeom>
        </p:spPr>
        <p:txBody>
          <a:bodyPr anchor="b"/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1600" b="1" dirty="0">
              <a:solidFill>
                <a:srgbClr val="002060"/>
              </a:solidFill>
              <a:latin typeface="Charter Roman" panose="02040503050506020203" pitchFamily="18" charset="0"/>
            </a:endParaRPr>
          </a:p>
        </p:txBody>
      </p:sp>
      <p:sp>
        <p:nvSpPr>
          <p:cNvPr id="30" name="Inhaltsplatzhalter 4">
            <a:extLst>
              <a:ext uri="{FF2B5EF4-FFF2-40B4-BE49-F238E27FC236}">
                <a16:creationId xmlns:a16="http://schemas.microsoft.com/office/drawing/2014/main" id="{FBAF6E84-2740-8249-BD25-BC1A0E5AA463}"/>
              </a:ext>
            </a:extLst>
          </p:cNvPr>
          <p:cNvSpPr txBox="1">
            <a:spLocks/>
          </p:cNvSpPr>
          <p:nvPr/>
        </p:nvSpPr>
        <p:spPr>
          <a:xfrm flipH="1">
            <a:off x="9346048" y="1808978"/>
            <a:ext cx="2585756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IN" sz="1600" dirty="0">
                <a:solidFill>
                  <a:srgbClr val="002060"/>
                </a:solidFill>
                <a:latin typeface="Charter Roman" panose="02040503050506020203" pitchFamily="18" charset="0"/>
              </a:rPr>
              <a:t>1. Our unique service model is designed to facilitate the 'value add' delivery.</a:t>
            </a:r>
            <a:endParaRPr lang="en-US" sz="1600" dirty="0">
              <a:solidFill>
                <a:srgbClr val="002060"/>
              </a:solidFill>
              <a:latin typeface="Charter Roman" panose="02040503050506020203" pitchFamily="18" charset="0"/>
            </a:endParaRPr>
          </a:p>
        </p:txBody>
      </p:sp>
      <p:sp>
        <p:nvSpPr>
          <p:cNvPr id="31" name="Inhaltsplatzhalter 4">
            <a:extLst>
              <a:ext uri="{FF2B5EF4-FFF2-40B4-BE49-F238E27FC236}">
                <a16:creationId xmlns:a16="http://schemas.microsoft.com/office/drawing/2014/main" id="{692CECEF-0940-8A4B-9FDC-AC928BADC042}"/>
              </a:ext>
            </a:extLst>
          </p:cNvPr>
          <p:cNvSpPr txBox="1">
            <a:spLocks/>
          </p:cNvSpPr>
          <p:nvPr/>
        </p:nvSpPr>
        <p:spPr>
          <a:xfrm flipH="1">
            <a:off x="9346048" y="3258102"/>
            <a:ext cx="2585757" cy="98488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IN" sz="1600" dirty="0">
                <a:solidFill>
                  <a:srgbClr val="002060"/>
                </a:solidFill>
                <a:latin typeface="Charter Roman" panose="02040503050506020203" pitchFamily="18" charset="0"/>
              </a:rPr>
              <a:t>2. Lead management CRM &amp; Digital marketing to maximize the admissions and fill in the seats quick</a:t>
            </a:r>
            <a:endParaRPr lang="en-US" sz="1600" dirty="0">
              <a:solidFill>
                <a:srgbClr val="002060"/>
              </a:solidFill>
              <a:latin typeface="Charter Roman" panose="02040503050506020203" pitchFamily="18" charset="0"/>
            </a:endParaRPr>
          </a:p>
        </p:txBody>
      </p:sp>
      <p:sp>
        <p:nvSpPr>
          <p:cNvPr id="32" name="Inhaltsplatzhalter 4">
            <a:extLst>
              <a:ext uri="{FF2B5EF4-FFF2-40B4-BE49-F238E27FC236}">
                <a16:creationId xmlns:a16="http://schemas.microsoft.com/office/drawing/2014/main" id="{73AD0577-F688-8346-BECE-8D73DB5A36D8}"/>
              </a:ext>
            </a:extLst>
          </p:cNvPr>
          <p:cNvSpPr txBox="1">
            <a:spLocks/>
          </p:cNvSpPr>
          <p:nvPr/>
        </p:nvSpPr>
        <p:spPr>
          <a:xfrm flipH="1">
            <a:off x="300300" y="4887212"/>
            <a:ext cx="2581737" cy="7932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solidFill>
                  <a:srgbClr val="002060"/>
                </a:solidFill>
                <a:latin typeface="Charter Roman" panose="02040503050506020203" pitchFamily="18" charset="0"/>
              </a:rPr>
              <a:t>4. Our Modules that offer tremendous convenience to manage your school</a:t>
            </a:r>
          </a:p>
        </p:txBody>
      </p:sp>
      <p:sp>
        <p:nvSpPr>
          <p:cNvPr id="33" name="Inhaltsplatzhalter 4">
            <a:extLst>
              <a:ext uri="{FF2B5EF4-FFF2-40B4-BE49-F238E27FC236}">
                <a16:creationId xmlns:a16="http://schemas.microsoft.com/office/drawing/2014/main" id="{929E3A48-3944-5347-89F0-841960CF4835}"/>
              </a:ext>
            </a:extLst>
          </p:cNvPr>
          <p:cNvSpPr txBox="1">
            <a:spLocks/>
          </p:cNvSpPr>
          <p:nvPr/>
        </p:nvSpPr>
        <p:spPr>
          <a:xfrm flipH="1">
            <a:off x="9346048" y="4891522"/>
            <a:ext cx="2748820" cy="7932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solidFill>
                  <a:srgbClr val="002060"/>
                </a:solidFill>
                <a:latin typeface="Charter Roman" panose="02040503050506020203" pitchFamily="18" charset="0"/>
              </a:rPr>
              <a:t>3. A peek in our superior tools that help you ace your academic operations</a:t>
            </a:r>
            <a:endParaRPr lang="en-US" sz="1100" dirty="0">
              <a:solidFill>
                <a:srgbClr val="002060"/>
              </a:solidFill>
              <a:latin typeface="Charter Roman" panose="02040503050506020203" pitchFamily="18" charset="0"/>
              <a:ea typeface="Open Sans Light" panose="020B0306030504020204" pitchFamily="34" charset="0"/>
              <a:cs typeface="Lato Ligh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CF8AD5-EE2B-4242-9649-C6A317636166}"/>
              </a:ext>
            </a:extLst>
          </p:cNvPr>
          <p:cNvSpPr txBox="1"/>
          <p:nvPr/>
        </p:nvSpPr>
        <p:spPr>
          <a:xfrm>
            <a:off x="188590" y="3298538"/>
            <a:ext cx="2805156" cy="904012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002060"/>
                </a:solidFill>
                <a:latin typeface="Charter Roman" panose="02040503050506020203" pitchFamily="18" charset="0"/>
              </a:rPr>
              <a:t>5. Manage your back offices  like Inventory, HR with user friendly modules</a:t>
            </a:r>
            <a:endParaRPr lang="en-US" sz="1050" dirty="0">
              <a:solidFill>
                <a:srgbClr val="002060"/>
              </a:solidFill>
              <a:latin typeface="Charter Roman" panose="02040503050506020203" pitchFamily="18" charset="0"/>
              <a:ea typeface="Open Sans Light" panose="020B0306030504020204" pitchFamily="34" charset="0"/>
              <a:cs typeface="Lato Ligh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683DBF-2A6A-9547-BFDD-9AD47E3D62F6}"/>
              </a:ext>
            </a:extLst>
          </p:cNvPr>
          <p:cNvSpPr txBox="1"/>
          <p:nvPr/>
        </p:nvSpPr>
        <p:spPr>
          <a:xfrm>
            <a:off x="300300" y="1808287"/>
            <a:ext cx="2953993" cy="904012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002060"/>
                </a:solidFill>
                <a:latin typeface="Charter Roman" panose="02040503050506020203" pitchFamily="18" charset="0"/>
              </a:rPr>
              <a:t>6. Latest advanced features &amp; functionality to stand you ahead of competition</a:t>
            </a:r>
            <a:endParaRPr lang="en-US" sz="1100" dirty="0">
              <a:solidFill>
                <a:srgbClr val="002060"/>
              </a:solidFill>
              <a:latin typeface="Charter Roman" panose="02040503050506020203" pitchFamily="18" charset="0"/>
              <a:ea typeface="Open Sans Light" panose="020B0306030504020204" pitchFamily="34" charset="0"/>
              <a:cs typeface="Lato Light"/>
            </a:endParaRPr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3E6D88AE-EBC6-7E40-BFFE-AA6B770FD6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8924080"/>
              </p:ext>
            </p:extLst>
          </p:nvPr>
        </p:nvGraphicFramePr>
        <p:xfrm>
          <a:off x="1761893" y="1253526"/>
          <a:ext cx="8631044" cy="5102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1753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B3AC3F-F5F4-234F-9DB0-1E5461C1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EAD9CC-3881-1E4D-8D94-26B6507C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F9B54-DC4C-B043-B799-7A2624565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3" y="530378"/>
            <a:ext cx="5160039" cy="58259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A033E-9FB1-8546-8F13-FF07AD1EB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922" y="1095564"/>
            <a:ext cx="6869151" cy="4980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4DABA8-B445-BA46-AA74-977C2B73A6CD}"/>
              </a:ext>
            </a:extLst>
          </p:cNvPr>
          <p:cNvSpPr txBox="1"/>
          <p:nvPr/>
        </p:nvSpPr>
        <p:spPr>
          <a:xfrm>
            <a:off x="-83396" y="106627"/>
            <a:ext cx="5462704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Student Analytics Report [2/5]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717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CA67FC-E131-FD44-B9CA-22C774338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708CAF-4686-654E-B8E3-149A8334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341CDD-EF7D-5D4D-A3FB-6E8AC5D57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7" y="834830"/>
            <a:ext cx="4654786" cy="5958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68E167-81D7-1643-86AC-AB443478C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547" y="1156506"/>
            <a:ext cx="6867292" cy="40631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73ABD8-0A41-BF4B-AFDE-320D4B3D72DC}"/>
              </a:ext>
            </a:extLst>
          </p:cNvPr>
          <p:cNvSpPr txBox="1"/>
          <p:nvPr/>
        </p:nvSpPr>
        <p:spPr>
          <a:xfrm>
            <a:off x="-83396" y="106627"/>
            <a:ext cx="5462704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Student Analytics Report [3/5]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348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EE98B-4908-D742-82D9-13E9FC4EA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2D7968-3B62-4B40-AF05-8973DCF6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12A74-7FAD-184C-A248-820B324D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51" y="962385"/>
            <a:ext cx="7980974" cy="4724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F5BC31-FE5A-B346-928F-FE1070A17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962385"/>
            <a:ext cx="3823010" cy="48849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E747EA-79FC-2D41-9043-661C21C8BEAA}"/>
              </a:ext>
            </a:extLst>
          </p:cNvPr>
          <p:cNvSpPr txBox="1"/>
          <p:nvPr/>
        </p:nvSpPr>
        <p:spPr>
          <a:xfrm>
            <a:off x="-83396" y="106627"/>
            <a:ext cx="5462704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Student Analytics Report [4/5]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615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853F19-47BD-AA48-BDBE-A1C5F0BD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AD785A-AC7B-DB45-BA63-D7813342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5A2614-1573-B645-A815-A88AB8572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47" y="1083525"/>
            <a:ext cx="6186394" cy="4536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415DAF-1D5A-1C49-A0B7-AA3220AD6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825" y="430869"/>
            <a:ext cx="4572626" cy="584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A14557-0667-6843-8DD4-CC634A2DE5F0}"/>
              </a:ext>
            </a:extLst>
          </p:cNvPr>
          <p:cNvSpPr txBox="1"/>
          <p:nvPr/>
        </p:nvSpPr>
        <p:spPr>
          <a:xfrm>
            <a:off x="-83396" y="106627"/>
            <a:ext cx="5462704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Student Analytics Report [5/5]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37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2A19D9-B616-C148-8E11-54453DF2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273" y="6356350"/>
            <a:ext cx="4114800" cy="365125"/>
          </a:xfrm>
        </p:spPr>
        <p:txBody>
          <a:bodyPr/>
          <a:lstStyle/>
          <a:p>
            <a:r>
              <a:rPr lang="en-US" dirty="0" err="1"/>
              <a:t>www.schoolbellq.com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A09B5E-0056-6C41-B816-13782FC89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1751" y="6356350"/>
            <a:ext cx="2743200" cy="365125"/>
          </a:xfrm>
        </p:spPr>
        <p:txBody>
          <a:bodyPr/>
          <a:lstStyle/>
          <a:p>
            <a:fld id="{9462E73B-1FFD-284F-A89D-1A524A9809D7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D76EE-1BDF-D34C-A6C7-E4DA4DB89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989" y="981307"/>
            <a:ext cx="3367106" cy="463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D74919-0469-B34F-A5C8-A1F4129C8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933" y="941837"/>
            <a:ext cx="3476330" cy="46697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920F87-ED89-A345-80E3-AF81B7DC9F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1366" y="941837"/>
            <a:ext cx="3557239" cy="46697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0BE9D8-8350-7449-8C1C-D5A4436F2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8512" y="981306"/>
            <a:ext cx="3366319" cy="4630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847E49-D470-CD4C-939A-39D04D5B4E3B}"/>
              </a:ext>
            </a:extLst>
          </p:cNvPr>
          <p:cNvSpPr txBox="1"/>
          <p:nvPr/>
        </p:nvSpPr>
        <p:spPr>
          <a:xfrm>
            <a:off x="72932" y="141618"/>
            <a:ext cx="4523782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Mobile App Screens [1/3]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287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14A3D8-FB31-E64D-9B0D-93A9212A5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074" y="941837"/>
            <a:ext cx="4003288" cy="50759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FD6579-0470-6F43-B637-CD55A0A62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636" y="952569"/>
            <a:ext cx="3712100" cy="506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797A5D-666E-4B4D-899F-812E13E92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029" y="952569"/>
            <a:ext cx="3902753" cy="50652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4C7C13-FC0B-ED45-869A-3A40F067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9029" y="6356350"/>
            <a:ext cx="4114800" cy="365125"/>
          </a:xfrm>
        </p:spPr>
        <p:txBody>
          <a:bodyPr/>
          <a:lstStyle/>
          <a:p>
            <a:r>
              <a:rPr lang="en-US" dirty="0" err="1"/>
              <a:t>www.schoolbellq.com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B3DDE4-8CC0-1841-869C-8C2BCFB0C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D89E6-ECAC-3644-B277-3FFF2D98178A}"/>
              </a:ext>
            </a:extLst>
          </p:cNvPr>
          <p:cNvSpPr txBox="1"/>
          <p:nvPr/>
        </p:nvSpPr>
        <p:spPr>
          <a:xfrm>
            <a:off x="72932" y="141618"/>
            <a:ext cx="4523782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Mobile App Screens [2/3]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922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283CFE-75AF-E446-BBF5-B75EBAC4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307E36-2F95-2242-90C8-8C9C351A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C1C28-6254-F446-8002-0AFEE87D7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117" y="833098"/>
            <a:ext cx="3931683" cy="5040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07F0C5-F7F7-EC4C-A3C1-9EA128D4C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951" y="833098"/>
            <a:ext cx="4026124" cy="5040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DC4FF0-F7CF-A149-82F3-6667C0049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15" y="833100"/>
            <a:ext cx="3904785" cy="5040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114137-AE68-874E-9705-263F981D5150}"/>
              </a:ext>
            </a:extLst>
          </p:cNvPr>
          <p:cNvSpPr txBox="1"/>
          <p:nvPr/>
        </p:nvSpPr>
        <p:spPr>
          <a:xfrm>
            <a:off x="72932" y="141618"/>
            <a:ext cx="4523782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Mobile App Screens [3/3]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70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27C0BF-D92C-0E45-871C-B0F9BE47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24380-2982-9F4F-BCCE-A5DDC657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AF107-009D-1846-814C-5C41394FB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59" y="977624"/>
            <a:ext cx="10002644" cy="39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42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74032C-3C54-164F-9455-20ED57696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18498" y="6459721"/>
            <a:ext cx="4114800" cy="365125"/>
          </a:xfrm>
        </p:spPr>
        <p:txBody>
          <a:bodyPr/>
          <a:lstStyle/>
          <a:p>
            <a:r>
              <a:rPr lang="en-US" dirty="0" err="1"/>
              <a:t>www.schoolbellq.com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371824-57CD-5D4B-94A8-4CBDB2D3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3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37CD21-41AA-E44E-94F8-A93055F8F3E6}"/>
              </a:ext>
            </a:extLst>
          </p:cNvPr>
          <p:cNvSpPr txBox="1"/>
          <p:nvPr/>
        </p:nvSpPr>
        <p:spPr>
          <a:xfrm>
            <a:off x="116011" y="1067278"/>
            <a:ext cx="2067828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rtlCol="0" anchor="ctr" anchorCtr="1">
            <a:spAutoFit/>
          </a:bodyPr>
          <a:lstStyle/>
          <a:p>
            <a:pPr algn="ctr"/>
            <a:endParaRPr lang="en-US" sz="1600" b="1" dirty="0">
              <a:latin typeface="Charter Roman" panose="02040503050506020203" pitchFamily="18" charset="0"/>
            </a:endParaRPr>
          </a:p>
          <a:p>
            <a:pPr algn="ctr"/>
            <a:r>
              <a:rPr lang="en-US" sz="1600" b="1" dirty="0">
                <a:latin typeface="Charter Roman" panose="02040503050506020203" pitchFamily="18" charset="0"/>
              </a:rPr>
              <a:t>Service </a:t>
            </a:r>
          </a:p>
          <a:p>
            <a:pPr algn="ctr"/>
            <a:r>
              <a:rPr lang="en-US" sz="1600" b="1" dirty="0">
                <a:latin typeface="Charter Roman" panose="02040503050506020203" pitchFamily="18" charset="0"/>
              </a:rPr>
              <a:t>Edge</a:t>
            </a:r>
          </a:p>
          <a:p>
            <a:pPr algn="ctr"/>
            <a:r>
              <a:rPr lang="en-US" sz="1600" b="1" dirty="0">
                <a:latin typeface="Charter Roman" panose="02040503050506020203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FBEEE8-7024-5344-B7B4-2AF7D8914938}"/>
              </a:ext>
            </a:extLst>
          </p:cNvPr>
          <p:cNvSpPr txBox="1"/>
          <p:nvPr/>
        </p:nvSpPr>
        <p:spPr>
          <a:xfrm>
            <a:off x="4617106" y="1073575"/>
            <a:ext cx="2118838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1600" b="1" dirty="0">
              <a:latin typeface="Charter Roman" panose="02040503050506020203" pitchFamily="18" charset="0"/>
            </a:endParaRPr>
          </a:p>
          <a:p>
            <a:pPr algn="ctr"/>
            <a:r>
              <a:rPr lang="en-US" sz="1600" b="1" dirty="0">
                <a:latin typeface="Charter Roman" panose="02040503050506020203" pitchFamily="18" charset="0"/>
              </a:rPr>
              <a:t>Complete </a:t>
            </a:r>
          </a:p>
          <a:p>
            <a:pPr algn="ctr"/>
            <a:r>
              <a:rPr lang="en-US" sz="1600" b="1" dirty="0">
                <a:latin typeface="Charter Roman" panose="02040503050506020203" pitchFamily="18" charset="0"/>
              </a:rPr>
              <a:t>Bouquet</a:t>
            </a:r>
          </a:p>
          <a:p>
            <a:pPr algn="ctr"/>
            <a:endParaRPr lang="en-US" sz="1600" b="1" dirty="0">
              <a:latin typeface="Charter Roman" panose="020405030505060202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9E0E78-1594-AF40-A613-EBA527C9CD09}"/>
              </a:ext>
            </a:extLst>
          </p:cNvPr>
          <p:cNvSpPr txBox="1"/>
          <p:nvPr/>
        </p:nvSpPr>
        <p:spPr>
          <a:xfrm>
            <a:off x="9401345" y="1067278"/>
            <a:ext cx="2698878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IN" sz="1600" b="1" dirty="0">
              <a:latin typeface="Charter Roman" panose="02040503050506020203" pitchFamily="18" charset="0"/>
            </a:endParaRPr>
          </a:p>
          <a:p>
            <a:pPr algn="ctr"/>
            <a:r>
              <a:rPr lang="en-IN" sz="1600" b="1" dirty="0">
                <a:latin typeface="Charter Roman" panose="02040503050506020203" pitchFamily="18" charset="0"/>
              </a:rPr>
              <a:t>Parent App &amp; Apps for All </a:t>
            </a:r>
          </a:p>
          <a:p>
            <a:pPr algn="ctr"/>
            <a:r>
              <a:rPr lang="en-IN" sz="1600" b="1" dirty="0">
                <a:latin typeface="Charter Roman" panose="02040503050506020203" pitchFamily="18" charset="0"/>
              </a:rPr>
              <a:t>(Teacher &amp; Staff</a:t>
            </a:r>
            <a:r>
              <a:rPr lang="en-IN" sz="1600" dirty="0"/>
              <a:t>)</a:t>
            </a:r>
          </a:p>
          <a:p>
            <a:pPr algn="ctr"/>
            <a:endParaRPr lang="en-IN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0CB39E-6491-D84F-A8C6-B49AEDA26504}"/>
              </a:ext>
            </a:extLst>
          </p:cNvPr>
          <p:cNvSpPr txBox="1"/>
          <p:nvPr/>
        </p:nvSpPr>
        <p:spPr>
          <a:xfrm>
            <a:off x="6881040" y="1067278"/>
            <a:ext cx="2375209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1600" b="1" dirty="0">
              <a:latin typeface="Charter Roman" panose="02040503050506020203" pitchFamily="18" charset="0"/>
            </a:endParaRPr>
          </a:p>
          <a:p>
            <a:pPr algn="ctr"/>
            <a:r>
              <a:rPr lang="en-US" sz="1600" b="1" dirty="0">
                <a:latin typeface="Charter Roman" panose="02040503050506020203" pitchFamily="18" charset="0"/>
              </a:rPr>
              <a:t>Ahead On</a:t>
            </a:r>
          </a:p>
          <a:p>
            <a:pPr algn="ctr"/>
            <a:r>
              <a:rPr lang="en-US" sz="1600" b="1" dirty="0">
                <a:latin typeface="Charter Roman" panose="02040503050506020203" pitchFamily="18" charset="0"/>
              </a:rPr>
              <a:t>Technology</a:t>
            </a:r>
          </a:p>
          <a:p>
            <a:pPr algn="ctr"/>
            <a:endParaRPr lang="en-US" sz="1600" b="1" dirty="0">
              <a:latin typeface="Charter Roman" panose="02040503050506020203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837B16-D00C-E648-AFB0-4B77233EB3D0}"/>
              </a:ext>
            </a:extLst>
          </p:cNvPr>
          <p:cNvSpPr txBox="1"/>
          <p:nvPr/>
        </p:nvSpPr>
        <p:spPr>
          <a:xfrm>
            <a:off x="6855995" y="2285326"/>
            <a:ext cx="2633693" cy="415900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marL="171450" indent="-171450">
              <a:lnSpc>
                <a:spcPct val="110000"/>
              </a:lnSpc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Continuous upgrades, embracing new technology proactively</a:t>
            </a:r>
          </a:p>
          <a:p>
            <a:pPr marL="171450" indent="-171450">
              <a:lnSpc>
                <a:spcPct val="110000"/>
              </a:lnSpc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GPS for vehicle tracking, Active or Passive RFID cards or Beacon based ID card for attendance, Barcodes or Library management or a higher level integration like Tally integration, payment gateway integration</a:t>
            </a:r>
          </a:p>
          <a:p>
            <a:pPr marL="171450" indent="-171450">
              <a:lnSpc>
                <a:spcPct val="110000"/>
              </a:lnSpc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Zero Code Report Cards</a:t>
            </a:r>
          </a:p>
          <a:p>
            <a:pPr marL="171450" indent="-171450">
              <a:lnSpc>
                <a:spcPct val="110000"/>
              </a:lnSpc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Intelligent SMS, Email &amp; App Notification</a:t>
            </a:r>
            <a:endParaRPr lang="en-US" sz="1200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marL="171450" indent="-171450">
              <a:lnSpc>
                <a:spcPct val="110000"/>
              </a:lnSpc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QR Code generation</a:t>
            </a:r>
            <a:endParaRPr lang="en-US" sz="1200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marL="171450" indent="-171450">
              <a:lnSpc>
                <a:spcPct val="110000"/>
              </a:lnSpc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Online Payment Integration for School's MID</a:t>
            </a:r>
          </a:p>
          <a:p>
            <a:pPr marL="171450" indent="-171450">
              <a:lnSpc>
                <a:spcPct val="110000"/>
              </a:lnSpc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AI Proctored Online Tests with advanced analytics</a:t>
            </a:r>
          </a:p>
          <a:p>
            <a:pPr marL="171450" indent="-171450">
              <a:lnSpc>
                <a:spcPct val="110000"/>
              </a:lnSpc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Integration with leading admission aggregators like Admission Tree and UniApply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EC6C5A-FDCB-ED40-A408-A8B8822D89D1}"/>
              </a:ext>
            </a:extLst>
          </p:cNvPr>
          <p:cNvSpPr txBox="1"/>
          <p:nvPr/>
        </p:nvSpPr>
        <p:spPr>
          <a:xfrm>
            <a:off x="116622" y="2269936"/>
            <a:ext cx="2264238" cy="4137461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US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On premise dedicated resource</a:t>
            </a:r>
          </a:p>
          <a:p>
            <a:pPr marL="285750" indent="-285750">
              <a:lnSpc>
                <a:spcPct val="110000"/>
              </a:lnSpc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US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Dedicated Accounts Manager for seamless co-ordination</a:t>
            </a:r>
          </a:p>
          <a:p>
            <a:pPr marL="285750" indent="-285750">
              <a:lnSpc>
                <a:spcPct val="110000"/>
              </a:lnSpc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US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Active customization &amp; constant upgrades</a:t>
            </a:r>
          </a:p>
          <a:p>
            <a:pPr marL="285750" indent="-285750">
              <a:lnSpc>
                <a:spcPct val="110000"/>
              </a:lnSpc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US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Auto scaling for load Management</a:t>
            </a:r>
          </a:p>
          <a:p>
            <a:pPr marL="285750" indent="-285750">
              <a:lnSpc>
                <a:spcPct val="110000"/>
              </a:lnSpc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US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Automated analytics</a:t>
            </a:r>
          </a:p>
          <a:p>
            <a:pPr marL="285750" indent="-285750">
              <a:lnSpc>
                <a:spcPct val="110000"/>
              </a:lnSpc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Customer care operates 24 x 7</a:t>
            </a:r>
          </a:p>
          <a:p>
            <a:pPr marL="285750" indent="-285750">
              <a:lnSpc>
                <a:spcPct val="110000"/>
              </a:lnSpc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Dedicated account manager supports the associates for troubleshooting and planning active customization</a:t>
            </a:r>
            <a:endParaRPr lang="en-US" sz="1200" dirty="0">
              <a:solidFill>
                <a:srgbClr val="002060"/>
              </a:solidFill>
              <a:latin typeface="Charter Roman" panose="02040503050506020203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0B4D91-B410-B64D-8E22-47C62E547C86}"/>
              </a:ext>
            </a:extLst>
          </p:cNvPr>
          <p:cNvSpPr txBox="1"/>
          <p:nvPr/>
        </p:nvSpPr>
        <p:spPr>
          <a:xfrm>
            <a:off x="4656847" y="2288495"/>
            <a:ext cx="2314549" cy="362712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marL="243450" indent="-171450"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Extensive, exhaustive &amp; growing portfolio of services</a:t>
            </a:r>
          </a:p>
          <a:p>
            <a:pPr marL="243450" indent="-171450"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Social media tracking to lead management combined with the power of digital marketing modules</a:t>
            </a:r>
          </a:p>
          <a:p>
            <a:pPr marL="243450" indent="-171450"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Online Test modules with AI-based proctoring to advanced Result analytics to Random Question paper generation</a:t>
            </a:r>
          </a:p>
          <a:p>
            <a:pPr marL="243450" indent="-171450"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Back offices like HR &amp; Payroll &amp; Inventory to Advanced Fee Modules &amp; Time-table substitution module</a:t>
            </a:r>
            <a:endParaRPr lang="en-US" sz="1200" dirty="0">
              <a:solidFill>
                <a:srgbClr val="002060"/>
              </a:solidFill>
              <a:latin typeface="Charter Roman" panose="02040503050506020203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A69888-B474-794C-AA3C-13FE96BEE3A2}"/>
              </a:ext>
            </a:extLst>
          </p:cNvPr>
          <p:cNvSpPr txBox="1"/>
          <p:nvPr/>
        </p:nvSpPr>
        <p:spPr>
          <a:xfrm>
            <a:off x="9401345" y="2269936"/>
            <a:ext cx="2608518" cy="3324931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2 absolutely awesome Apps both on Android &amp; iOS platforms by the name of SchoolBellQ*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Excellent Ratings of 4.5 for our android app on Play store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Both the apps have accumulated user downloads of over to 50000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Employee App* for HR Management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GPS based Attendance of employees</a:t>
            </a: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endParaRPr lang="en-US" sz="1200" dirty="0">
              <a:solidFill>
                <a:srgbClr val="002060"/>
              </a:solidFill>
              <a:latin typeface="Charter Roman" panose="020405030505060202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66D0C82-AB53-F14B-BE44-BC4C6AED2243}"/>
              </a:ext>
            </a:extLst>
          </p:cNvPr>
          <p:cNvSpPr/>
          <p:nvPr/>
        </p:nvSpPr>
        <p:spPr>
          <a:xfrm>
            <a:off x="2320138" y="1067278"/>
            <a:ext cx="2203387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600" b="1" dirty="0">
              <a:latin typeface="Charter Roman" panose="02040503050506020203" pitchFamily="18" charset="0"/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Charter Roman" panose="02040503050506020203" pitchFamily="18" charset="0"/>
              </a:rPr>
              <a:t>Superlative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Charter Roman" panose="02040503050506020203" pitchFamily="18" charset="0"/>
              </a:rPr>
              <a:t>Platform</a:t>
            </a:r>
          </a:p>
          <a:p>
            <a:pPr algn="ctr"/>
            <a:endParaRPr lang="en-US" sz="1600" b="1" dirty="0">
              <a:latin typeface="Charter Roman" panose="02040503050506020203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E2F89F-467C-B146-AF6F-351E9982F3FE}"/>
              </a:ext>
            </a:extLst>
          </p:cNvPr>
          <p:cNvSpPr/>
          <p:nvPr/>
        </p:nvSpPr>
        <p:spPr>
          <a:xfrm>
            <a:off x="2380249" y="2269936"/>
            <a:ext cx="2091760" cy="3851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US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Intuitive UI/UX</a:t>
            </a:r>
          </a:p>
          <a:p>
            <a:pPr marL="285750" indent="-285750">
              <a:lnSpc>
                <a:spcPct val="110000"/>
              </a:lnSpc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US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Best Coding Technology</a:t>
            </a:r>
          </a:p>
          <a:p>
            <a:pPr marL="285750" indent="-285750">
              <a:lnSpc>
                <a:spcPct val="110000"/>
              </a:lnSpc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Single click drill-down for easy navigation directly from deep-dive dashboards</a:t>
            </a:r>
          </a:p>
          <a:p>
            <a:pPr marL="285750" indent="-285750">
              <a:lnSpc>
                <a:spcPct val="110000"/>
              </a:lnSpc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Powerful servers to handle complex functionalities &amp; tasks</a:t>
            </a:r>
          </a:p>
          <a:p>
            <a:pPr marL="285750" indent="-285750">
              <a:lnSpc>
                <a:spcPct val="110000"/>
              </a:lnSpc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High-volume Online exams for bulk testing for resource-intensive activities</a:t>
            </a:r>
          </a:p>
          <a:p>
            <a:pPr marL="285750" indent="-285750">
              <a:lnSpc>
                <a:spcPct val="110000"/>
              </a:lnSpc>
              <a:spcAft>
                <a:spcPts val="500"/>
              </a:spcAft>
              <a:buClr>
                <a:srgbClr val="002060"/>
              </a:buClr>
              <a:buSzPct val="98000"/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Automated analytics presented with graph-based Visualization and robust reporting</a:t>
            </a:r>
            <a:endParaRPr lang="en-US" sz="1200" dirty="0">
              <a:solidFill>
                <a:srgbClr val="002060"/>
              </a:solidFill>
              <a:latin typeface="Charter Roman" panose="020405030505060202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93E9E-8604-7A46-82CB-2D217AA42E90}"/>
              </a:ext>
            </a:extLst>
          </p:cNvPr>
          <p:cNvSpPr txBox="1"/>
          <p:nvPr/>
        </p:nvSpPr>
        <p:spPr>
          <a:xfrm>
            <a:off x="72933" y="141618"/>
            <a:ext cx="4221812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N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Unique Service Model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115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B21053-717F-234F-9EB1-C38AE2D84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F70DA2-D0F9-AB45-AD55-970575020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211B09-B0E0-AC4A-AC49-B6229DE6CCFC}"/>
              </a:ext>
            </a:extLst>
          </p:cNvPr>
          <p:cNvGrpSpPr/>
          <p:nvPr/>
        </p:nvGrpSpPr>
        <p:grpSpPr>
          <a:xfrm>
            <a:off x="435470" y="920931"/>
            <a:ext cx="11182678" cy="5323734"/>
            <a:chOff x="515096" y="971181"/>
            <a:chExt cx="11182678" cy="532373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655BCC5-C79E-AD40-8474-314A29F06D8E}"/>
                </a:ext>
              </a:extLst>
            </p:cNvPr>
            <p:cNvGrpSpPr/>
            <p:nvPr/>
          </p:nvGrpSpPr>
          <p:grpSpPr>
            <a:xfrm flipH="1">
              <a:off x="9867053" y="3270275"/>
              <a:ext cx="1100811" cy="2032887"/>
              <a:chOff x="992581" y="3188705"/>
              <a:chExt cx="1100811" cy="203288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2356607-21B2-4440-B252-2464CDB8A8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2581" y="3188705"/>
                <a:ext cx="0" cy="2032887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1810085-13EF-6E4D-B110-EE5F2EBAB5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92581" y="3188705"/>
                <a:ext cx="1100811" cy="10831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893029-5C37-2C40-BD7A-7C2B9EC09F2F}"/>
                </a:ext>
              </a:extLst>
            </p:cNvPr>
            <p:cNvGrpSpPr/>
            <p:nvPr/>
          </p:nvGrpSpPr>
          <p:grpSpPr>
            <a:xfrm>
              <a:off x="1310408" y="3306328"/>
              <a:ext cx="1555197" cy="2032112"/>
              <a:chOff x="1305183" y="3224757"/>
              <a:chExt cx="1555197" cy="203211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64FDB05-C577-F841-9A52-A522C539A9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2820" y="3224757"/>
                <a:ext cx="0" cy="2032112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AED78DE-3CB4-374E-AE86-B9497DC577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5183" y="3245801"/>
                <a:ext cx="1555197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C195B24-F3EE-4C4E-A92E-0D2B6D3D1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31" y="5504615"/>
              <a:ext cx="8606972" cy="0"/>
            </a:xfrm>
            <a:prstGeom prst="line">
              <a:avLst/>
            </a:prstGeom>
            <a:ln w="381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00F3EA2-5937-1D46-BF7F-7A9F3EEF0C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8877" y="3297887"/>
              <a:ext cx="4667280" cy="29485"/>
            </a:xfrm>
            <a:prstGeom prst="line">
              <a:avLst/>
            </a:prstGeom>
            <a:ln w="381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C42F74C-48B5-5D4E-8D38-D2DAA2731238}"/>
                </a:ext>
              </a:extLst>
            </p:cNvPr>
            <p:cNvCxnSpPr>
              <a:cxnSpLocks/>
            </p:cNvCxnSpPr>
            <p:nvPr/>
          </p:nvCxnSpPr>
          <p:spPr>
            <a:xfrm>
              <a:off x="6196843" y="2562216"/>
              <a:ext cx="11280" cy="2937743"/>
            </a:xfrm>
            <a:prstGeom prst="line">
              <a:avLst/>
            </a:prstGeom>
            <a:ln w="381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DBE05E8-8352-D549-9C87-12BF1E914564}"/>
                </a:ext>
              </a:extLst>
            </p:cNvPr>
            <p:cNvSpPr/>
            <p:nvPr/>
          </p:nvSpPr>
          <p:spPr>
            <a:xfrm>
              <a:off x="5226770" y="971181"/>
              <a:ext cx="1936205" cy="192382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07380F8-259D-AE4C-B55E-62F5D41033E3}"/>
                </a:ext>
              </a:extLst>
            </p:cNvPr>
            <p:cNvSpPr/>
            <p:nvPr/>
          </p:nvSpPr>
          <p:spPr>
            <a:xfrm>
              <a:off x="8235277" y="2274017"/>
              <a:ext cx="1660285" cy="1714448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A508F21-A0B5-A94F-8F69-EEE212CB92B6}"/>
                </a:ext>
              </a:extLst>
            </p:cNvPr>
            <p:cNvSpPr/>
            <p:nvPr/>
          </p:nvSpPr>
          <p:spPr>
            <a:xfrm>
              <a:off x="2307798" y="2391759"/>
              <a:ext cx="1743636" cy="1714448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B2659B0-B077-C14A-B16F-2535DD971B9E}"/>
                </a:ext>
              </a:extLst>
            </p:cNvPr>
            <p:cNvSpPr/>
            <p:nvPr/>
          </p:nvSpPr>
          <p:spPr>
            <a:xfrm>
              <a:off x="4357999" y="4705004"/>
              <a:ext cx="1577875" cy="1589911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362B8B-BDE9-B346-A4A0-AE1064F4D96F}"/>
                </a:ext>
              </a:extLst>
            </p:cNvPr>
            <p:cNvSpPr/>
            <p:nvPr/>
          </p:nvSpPr>
          <p:spPr>
            <a:xfrm>
              <a:off x="6455265" y="4701062"/>
              <a:ext cx="1540850" cy="1532872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02F5793-2B48-BB40-8F1E-454B3DA99D98}"/>
                </a:ext>
              </a:extLst>
            </p:cNvPr>
            <p:cNvSpPr/>
            <p:nvPr/>
          </p:nvSpPr>
          <p:spPr>
            <a:xfrm>
              <a:off x="2441838" y="4705004"/>
              <a:ext cx="1633816" cy="158991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1D057D4-74EC-764F-8CEE-EE2D82ACB59A}"/>
                </a:ext>
              </a:extLst>
            </p:cNvPr>
            <p:cNvSpPr/>
            <p:nvPr/>
          </p:nvSpPr>
          <p:spPr>
            <a:xfrm>
              <a:off x="515096" y="4762043"/>
              <a:ext cx="1590625" cy="1532872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942B27E-0E28-9A43-AEB8-F078DCA6B49F}"/>
                </a:ext>
              </a:extLst>
            </p:cNvPr>
            <p:cNvSpPr/>
            <p:nvPr/>
          </p:nvSpPr>
          <p:spPr>
            <a:xfrm>
              <a:off x="8246821" y="4692767"/>
              <a:ext cx="1519504" cy="1524991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7D20986-E815-ED42-972D-1DC80C4EB193}"/>
                </a:ext>
              </a:extLst>
            </p:cNvPr>
            <p:cNvSpPr/>
            <p:nvPr/>
          </p:nvSpPr>
          <p:spPr>
            <a:xfrm>
              <a:off x="10048760" y="4708943"/>
              <a:ext cx="1551068" cy="1524991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ABCA4835-26DA-4347-9031-C561F552A835}"/>
                </a:ext>
              </a:extLst>
            </p:cNvPr>
            <p:cNvSpPr txBox="1">
              <a:spLocks/>
            </p:cNvSpPr>
            <p:nvPr/>
          </p:nvSpPr>
          <p:spPr>
            <a:xfrm>
              <a:off x="8305386" y="2925971"/>
              <a:ext cx="1561667" cy="355355"/>
            </a:xfrm>
            <a:prstGeom prst="rect">
              <a:avLst/>
            </a:prstGeom>
          </p:spPr>
          <p:txBody>
            <a:bodyPr anchor="ctr"/>
            <a:lstStyle>
              <a:lvl1pPr algn="l" defTabSz="182843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IN" sz="1600" b="1" dirty="0">
                  <a:latin typeface="Charter Roman" panose="02040503050506020203" pitchFamily="18" charset="0"/>
                </a:rPr>
                <a:t>Optimising digital marketing Performance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7D174AAA-28B5-7D40-8613-C096135C0C85}"/>
                </a:ext>
              </a:extLst>
            </p:cNvPr>
            <p:cNvSpPr txBox="1">
              <a:spLocks/>
            </p:cNvSpPr>
            <p:nvPr/>
          </p:nvSpPr>
          <p:spPr>
            <a:xfrm>
              <a:off x="6534658" y="5376028"/>
              <a:ext cx="1434165" cy="355355"/>
            </a:xfrm>
            <a:prstGeom prst="rect">
              <a:avLst/>
            </a:prstGeom>
          </p:spPr>
          <p:txBody>
            <a:bodyPr anchor="ctr"/>
            <a:lstStyle>
              <a:lvl1pPr algn="l" defTabSz="182843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IN" sz="1400" dirty="0">
                  <a:latin typeface="Charter Roman" panose="02040503050506020203" pitchFamily="18" charset="0"/>
                </a:rPr>
                <a:t>Links Creation to capture leads from Social Media</a:t>
              </a: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FDBF6EF9-B958-1045-A770-6954A9EF96D9}"/>
                </a:ext>
              </a:extLst>
            </p:cNvPr>
            <p:cNvSpPr txBox="1">
              <a:spLocks/>
            </p:cNvSpPr>
            <p:nvPr/>
          </p:nvSpPr>
          <p:spPr>
            <a:xfrm>
              <a:off x="4355505" y="5379690"/>
              <a:ext cx="1600867" cy="355355"/>
            </a:xfrm>
            <a:prstGeom prst="rect">
              <a:avLst/>
            </a:prstGeom>
          </p:spPr>
          <p:txBody>
            <a:bodyPr anchor="ctr"/>
            <a:lstStyle>
              <a:lvl1pPr algn="l" defTabSz="182843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IN" sz="1400" dirty="0">
                  <a:latin typeface="Charter Roman" panose="02040503050506020203" pitchFamily="18" charset="0"/>
                </a:rPr>
                <a:t>Making Counsellors More Productive &amp;Counsellor Performance measurement</a:t>
              </a:r>
            </a:p>
            <a:p>
              <a:pPr algn="ctr"/>
              <a:endParaRPr lang="en-IN" sz="1400" dirty="0">
                <a:latin typeface="Charter Roman" panose="02040503050506020203" pitchFamily="18" charset="0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ED69EF31-3B08-0644-9F0F-720DE4F25600}"/>
                </a:ext>
              </a:extLst>
            </p:cNvPr>
            <p:cNvSpPr txBox="1">
              <a:spLocks/>
            </p:cNvSpPr>
            <p:nvPr/>
          </p:nvSpPr>
          <p:spPr>
            <a:xfrm>
              <a:off x="2328452" y="3128651"/>
              <a:ext cx="1747202" cy="355355"/>
            </a:xfrm>
            <a:prstGeom prst="rect">
              <a:avLst/>
            </a:prstGeom>
          </p:spPr>
          <p:txBody>
            <a:bodyPr anchor="ctr"/>
            <a:lstStyle>
              <a:lvl1pPr algn="l" defTabSz="182843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IN" sz="1400" b="1" dirty="0">
                  <a:latin typeface="Charter Roman" panose="02040503050506020203" pitchFamily="18" charset="0"/>
                </a:rPr>
                <a:t>Lead Generation Digital Marketing Campaign</a:t>
              </a:r>
            </a:p>
            <a:p>
              <a:pPr algn="ctr"/>
              <a:r>
                <a:rPr lang="en-IN" sz="1400" b="1" dirty="0">
                  <a:latin typeface="Charter Roman" panose="02040503050506020203" pitchFamily="18" charset="0"/>
                </a:rPr>
                <a:t>&amp; Lead Conversion with CRM</a:t>
              </a:r>
              <a:endParaRPr lang="en-IN" sz="1600" b="1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E1353D61-B180-FF4A-A2FD-072FEF4A7B70}"/>
                </a:ext>
              </a:extLst>
            </p:cNvPr>
            <p:cNvSpPr txBox="1">
              <a:spLocks/>
            </p:cNvSpPr>
            <p:nvPr/>
          </p:nvSpPr>
          <p:spPr>
            <a:xfrm>
              <a:off x="536335" y="5385568"/>
              <a:ext cx="1514267" cy="355355"/>
            </a:xfrm>
            <a:prstGeom prst="rect">
              <a:avLst/>
            </a:prstGeom>
          </p:spPr>
          <p:txBody>
            <a:bodyPr anchor="ctr"/>
            <a:lstStyle>
              <a:lvl1pPr algn="l" defTabSz="182843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457152">
                <a:buClr>
                  <a:srgbClr val="0070C0"/>
                </a:buClr>
                <a:defRPr/>
              </a:pPr>
              <a:r>
                <a:rPr lang="en-IN" sz="1400" dirty="0">
                  <a:latin typeface="Charter Roman" panose="02040503050506020203" pitchFamily="18" charset="0"/>
                  <a:ea typeface="Open Sans Extrabold" charset="0"/>
                  <a:cs typeface="Open Sans Extrabold" charset="0"/>
                </a:rPr>
                <a:t>Create Custom Lead links &amp; Leads from Multiple Sources</a:t>
              </a:r>
              <a:endParaRPr lang="en-IN" sz="1600" dirty="0">
                <a:latin typeface="Charter Roman" panose="02040503050506020203" pitchFamily="18" charset="0"/>
              </a:endParaRP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DCDB1EA9-FDC8-1647-BCE1-BC2C99B2C9E4}"/>
                </a:ext>
              </a:extLst>
            </p:cNvPr>
            <p:cNvSpPr txBox="1">
              <a:spLocks/>
            </p:cNvSpPr>
            <p:nvPr/>
          </p:nvSpPr>
          <p:spPr>
            <a:xfrm>
              <a:off x="8353532" y="5253021"/>
              <a:ext cx="1412793" cy="355355"/>
            </a:xfrm>
            <a:prstGeom prst="rect">
              <a:avLst/>
            </a:prstGeom>
          </p:spPr>
          <p:txBody>
            <a:bodyPr anchor="ctr"/>
            <a:lstStyle>
              <a:lvl1pPr algn="l" defTabSz="182843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IN" sz="1400" dirty="0">
                  <a:latin typeface="Charter Roman" panose="02040503050506020203" pitchFamily="18" charset="0"/>
                </a:rPr>
                <a:t>Links Unique to each Counsellor</a:t>
              </a: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3A3CA0A2-B53A-4B48-9879-E9A944DA5906}"/>
                </a:ext>
              </a:extLst>
            </p:cNvPr>
            <p:cNvSpPr txBox="1">
              <a:spLocks/>
            </p:cNvSpPr>
            <p:nvPr/>
          </p:nvSpPr>
          <p:spPr>
            <a:xfrm>
              <a:off x="10017032" y="5431131"/>
              <a:ext cx="1680742" cy="355355"/>
            </a:xfrm>
            <a:prstGeom prst="rect">
              <a:avLst/>
            </a:prstGeom>
          </p:spPr>
          <p:txBody>
            <a:bodyPr anchor="ctr"/>
            <a:lstStyle>
              <a:lvl1pPr algn="l" defTabSz="182843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IN" sz="1400" dirty="0">
                  <a:latin typeface="Charter Roman" panose="02040503050506020203" pitchFamily="18" charset="0"/>
                </a:rPr>
                <a:t>Lead Source</a:t>
              </a:r>
            </a:p>
            <a:p>
              <a:pPr algn="ctr"/>
              <a:r>
                <a:rPr lang="en-IN" sz="1400" dirty="0">
                  <a:latin typeface="Charter Roman" panose="02040503050506020203" pitchFamily="18" charset="0"/>
                </a:rPr>
                <a:t>Performance and</a:t>
              </a:r>
            </a:p>
            <a:p>
              <a:pPr algn="ctr"/>
              <a:r>
                <a:rPr lang="en-IN" sz="1400" dirty="0">
                  <a:latin typeface="Charter Roman" panose="02040503050506020203" pitchFamily="18" charset="0"/>
                </a:rPr>
                <a:t>Calibration of Marketing spends on Digital marketing</a:t>
              </a:r>
            </a:p>
            <a:p>
              <a:pPr algn="ctr"/>
              <a:endParaRPr lang="en-IN" sz="1400" dirty="0">
                <a:latin typeface="Charter Roman" panose="02040503050506020203" pitchFamily="18" charset="0"/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C8CECA09-D0D7-324F-A255-61DD9C94F394}"/>
                </a:ext>
              </a:extLst>
            </p:cNvPr>
            <p:cNvSpPr txBox="1">
              <a:spLocks/>
            </p:cNvSpPr>
            <p:nvPr/>
          </p:nvSpPr>
          <p:spPr>
            <a:xfrm>
              <a:off x="2486599" y="5376029"/>
              <a:ext cx="1437309" cy="355355"/>
            </a:xfrm>
            <a:prstGeom prst="rect">
              <a:avLst/>
            </a:prstGeom>
          </p:spPr>
          <p:txBody>
            <a:bodyPr anchor="ctr"/>
            <a:lstStyle>
              <a:lvl1pPr algn="l" defTabSz="182843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457152">
                <a:buClr>
                  <a:srgbClr val="0070C0"/>
                </a:buClr>
                <a:defRPr/>
              </a:pPr>
              <a:r>
                <a:rPr lang="en-IN" sz="1400" dirty="0">
                  <a:latin typeface="Charter Roman" panose="02040503050506020203" pitchFamily="18" charset="0"/>
                  <a:ea typeface="Open Sans Extrabold" charset="0"/>
                  <a:cs typeface="Open Sans Extrabold" charset="0"/>
                </a:rPr>
                <a:t>Lower TAT between Lead generation &amp; its closure &amp;</a:t>
              </a:r>
            </a:p>
            <a:p>
              <a:pPr algn="ctr" defTabSz="457152">
                <a:buClr>
                  <a:srgbClr val="0070C0"/>
                </a:buClr>
                <a:defRPr/>
              </a:pPr>
              <a:r>
                <a:rPr lang="en-IN" sz="1400" dirty="0">
                  <a:latin typeface="Charter Roman" panose="02040503050506020203" pitchFamily="18" charset="0"/>
                </a:rPr>
                <a:t>Constant Connect with Parents</a:t>
              </a:r>
              <a:endParaRPr lang="en-IN" sz="1600" dirty="0">
                <a:latin typeface="Charter Roman" panose="02040503050506020203" pitchFamily="18" charset="0"/>
              </a:endParaRPr>
            </a:p>
          </p:txBody>
        </p:sp>
      </p:grpSp>
      <p:sp>
        <p:nvSpPr>
          <p:cNvPr id="36" name="Inhaltsplatzhalter 4">
            <a:extLst>
              <a:ext uri="{FF2B5EF4-FFF2-40B4-BE49-F238E27FC236}">
                <a16:creationId xmlns:a16="http://schemas.microsoft.com/office/drawing/2014/main" id="{CC764361-82B6-5C43-AC7C-04A1518B9918}"/>
              </a:ext>
            </a:extLst>
          </p:cNvPr>
          <p:cNvSpPr txBox="1">
            <a:spLocks/>
          </p:cNvSpPr>
          <p:nvPr/>
        </p:nvSpPr>
        <p:spPr>
          <a:xfrm flipH="1">
            <a:off x="5147144" y="1075326"/>
            <a:ext cx="1902073" cy="153888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Charter Roman" panose="02040503050506020203" pitchFamily="18" charset="0"/>
              </a:rPr>
              <a:t>Lead 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Charter Roman" panose="02040503050506020203" pitchFamily="18" charset="0"/>
              </a:rPr>
              <a:t>Management 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Charter Roman" panose="02040503050506020203" pitchFamily="18" charset="0"/>
              </a:rPr>
              <a:t>&amp; 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Charter Roman" panose="02040503050506020203" pitchFamily="18" charset="0"/>
              </a:rPr>
              <a:t>Digital 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Charter Roman" panose="02040503050506020203" pitchFamily="18" charset="0"/>
              </a:rPr>
              <a:t>Marketing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111AAB-6A99-5B4B-86A5-63505A769015}"/>
              </a:ext>
            </a:extLst>
          </p:cNvPr>
          <p:cNvSpPr txBox="1"/>
          <p:nvPr/>
        </p:nvSpPr>
        <p:spPr>
          <a:xfrm>
            <a:off x="72932" y="141618"/>
            <a:ext cx="4922813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Maximize Admissions [1/3]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296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F19E68-8D5D-4B47-892F-EFFE34A81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451" y="6411589"/>
            <a:ext cx="4114800" cy="365125"/>
          </a:xfrm>
        </p:spPr>
        <p:txBody>
          <a:bodyPr/>
          <a:lstStyle/>
          <a:p>
            <a:r>
              <a:rPr lang="en-US" dirty="0" err="1"/>
              <a:t>www.schoolbellq.com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E805B1-B04C-C547-A5E4-939A0772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5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59C29F-65D5-524F-B781-80A93F043137}"/>
              </a:ext>
            </a:extLst>
          </p:cNvPr>
          <p:cNvGrpSpPr>
            <a:grpSpLocks/>
          </p:cNvGrpSpPr>
          <p:nvPr/>
        </p:nvGrpSpPr>
        <p:grpSpPr bwMode="auto">
          <a:xfrm rot="20700000">
            <a:off x="3825085" y="1672591"/>
            <a:ext cx="4541830" cy="4548187"/>
            <a:chOff x="6561090" y="3107392"/>
            <a:chExt cx="6421298" cy="6429921"/>
          </a:xfrm>
        </p:grpSpPr>
        <p:sp>
          <p:nvSpPr>
            <p:cNvPr id="15" name="Freeform: Shape 2">
              <a:extLst>
                <a:ext uri="{FF2B5EF4-FFF2-40B4-BE49-F238E27FC236}">
                  <a16:creationId xmlns:a16="http://schemas.microsoft.com/office/drawing/2014/main" id="{59CE05B6-68C9-8845-937D-B0ADDA3892EA}"/>
                </a:ext>
              </a:extLst>
            </p:cNvPr>
            <p:cNvSpPr>
              <a:spLocks/>
            </p:cNvSpPr>
            <p:nvPr/>
          </p:nvSpPr>
          <p:spPr bwMode="auto">
            <a:xfrm rot="20750665">
              <a:off x="6561090" y="3816657"/>
              <a:ext cx="2900211" cy="2903178"/>
            </a:xfrm>
            <a:custGeom>
              <a:avLst/>
              <a:gdLst>
                <a:gd name="T0" fmla="*/ 2900212 w 2237582"/>
                <a:gd name="T1" fmla="*/ 0 h 2239871"/>
                <a:gd name="T2" fmla="*/ 2900212 w 2237582"/>
                <a:gd name="T3" fmla="*/ 1207079 h 2239871"/>
                <a:gd name="T4" fmla="*/ 2900207 w 2237582"/>
                <a:gd name="T5" fmla="*/ 1207079 h 2239871"/>
                <a:gd name="T6" fmla="*/ 1207082 w 2237582"/>
                <a:gd name="T7" fmla="*/ 2900203 h 2239871"/>
                <a:gd name="T8" fmla="*/ 1207170 w 2237582"/>
                <a:gd name="T9" fmla="*/ 2901943 h 2239871"/>
                <a:gd name="T10" fmla="*/ 1 w 2237582"/>
                <a:gd name="T11" fmla="*/ 2903178 h 2239871"/>
                <a:gd name="T12" fmla="*/ 848403 w 2237582"/>
                <a:gd name="T13" fmla="*/ 850501 h 2239871"/>
                <a:gd name="T14" fmla="*/ 2900212 w 2237582"/>
                <a:gd name="T15" fmla="*/ 0 h 22398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37582" h="2239871">
                  <a:moveTo>
                    <a:pt x="2237582" y="0"/>
                  </a:moveTo>
                  <a:lnTo>
                    <a:pt x="2237582" y="931290"/>
                  </a:lnTo>
                  <a:lnTo>
                    <a:pt x="2237578" y="931290"/>
                  </a:lnTo>
                  <a:cubicBezTo>
                    <a:pt x="1516136" y="931290"/>
                    <a:pt x="931292" y="1516134"/>
                    <a:pt x="931292" y="2237576"/>
                  </a:cubicBezTo>
                  <a:lnTo>
                    <a:pt x="931360" y="2238918"/>
                  </a:lnTo>
                  <a:lnTo>
                    <a:pt x="1" y="2239871"/>
                  </a:lnTo>
                  <a:cubicBezTo>
                    <a:pt x="-607" y="1646031"/>
                    <a:pt x="234869" y="1076305"/>
                    <a:pt x="654563" y="656182"/>
                  </a:cubicBezTo>
                  <a:cubicBezTo>
                    <a:pt x="1074257" y="236059"/>
                    <a:pt x="1643741" y="0"/>
                    <a:pt x="2237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032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16" name="Freeform: Shape 3">
              <a:extLst>
                <a:ext uri="{FF2B5EF4-FFF2-40B4-BE49-F238E27FC236}">
                  <a16:creationId xmlns:a16="http://schemas.microsoft.com/office/drawing/2014/main" id="{4CB81193-1306-6440-BD90-23F0228DF90C}"/>
                </a:ext>
              </a:extLst>
            </p:cNvPr>
            <p:cNvSpPr>
              <a:spLocks/>
            </p:cNvSpPr>
            <p:nvPr/>
          </p:nvSpPr>
          <p:spPr bwMode="auto">
            <a:xfrm rot="15350665">
              <a:off x="7271425" y="6626998"/>
              <a:ext cx="2900212" cy="2903179"/>
            </a:xfrm>
            <a:custGeom>
              <a:avLst/>
              <a:gdLst>
                <a:gd name="T0" fmla="*/ 2900212 w 2237582"/>
                <a:gd name="T1" fmla="*/ 0 h 2239871"/>
                <a:gd name="T2" fmla="*/ 2900212 w 2237582"/>
                <a:gd name="T3" fmla="*/ 1207084 h 2239871"/>
                <a:gd name="T4" fmla="*/ 2727103 w 2237582"/>
                <a:gd name="T5" fmla="*/ 1215825 h 2239871"/>
                <a:gd name="T6" fmla="*/ 1207089 w 2237582"/>
                <a:gd name="T7" fmla="*/ 2900210 h 2239871"/>
                <a:gd name="T8" fmla="*/ 1207178 w 2237582"/>
                <a:gd name="T9" fmla="*/ 2901944 h 2239871"/>
                <a:gd name="T10" fmla="*/ 1 w 2237582"/>
                <a:gd name="T11" fmla="*/ 2903179 h 2239871"/>
                <a:gd name="T12" fmla="*/ 848403 w 2237582"/>
                <a:gd name="T13" fmla="*/ 850502 h 2239871"/>
                <a:gd name="T14" fmla="*/ 2900212 w 2237582"/>
                <a:gd name="T15" fmla="*/ 0 h 22398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37582" h="2239871">
                  <a:moveTo>
                    <a:pt x="2237582" y="0"/>
                  </a:moveTo>
                  <a:lnTo>
                    <a:pt x="2237582" y="931294"/>
                  </a:lnTo>
                  <a:lnTo>
                    <a:pt x="2104024" y="938038"/>
                  </a:lnTo>
                  <a:cubicBezTo>
                    <a:pt x="1445321" y="1004933"/>
                    <a:pt x="931298" y="1561228"/>
                    <a:pt x="931298" y="2237580"/>
                  </a:cubicBezTo>
                  <a:lnTo>
                    <a:pt x="931366" y="2238918"/>
                  </a:lnTo>
                  <a:lnTo>
                    <a:pt x="1" y="2239871"/>
                  </a:lnTo>
                  <a:cubicBezTo>
                    <a:pt x="-607" y="1646031"/>
                    <a:pt x="234869" y="1076305"/>
                    <a:pt x="654563" y="656182"/>
                  </a:cubicBezTo>
                  <a:cubicBezTo>
                    <a:pt x="1074257" y="236059"/>
                    <a:pt x="1643741" y="0"/>
                    <a:pt x="2237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032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17" name="Freeform: Shape 4">
              <a:extLst>
                <a:ext uri="{FF2B5EF4-FFF2-40B4-BE49-F238E27FC236}">
                  <a16:creationId xmlns:a16="http://schemas.microsoft.com/office/drawing/2014/main" id="{07D71E01-4223-7848-9C95-D5D5052A1957}"/>
                </a:ext>
              </a:extLst>
            </p:cNvPr>
            <p:cNvSpPr>
              <a:spLocks/>
            </p:cNvSpPr>
            <p:nvPr/>
          </p:nvSpPr>
          <p:spPr bwMode="auto">
            <a:xfrm rot="20750665" flipH="1">
              <a:off x="9373230" y="3107392"/>
              <a:ext cx="2900211" cy="2903178"/>
            </a:xfrm>
            <a:custGeom>
              <a:avLst/>
              <a:gdLst>
                <a:gd name="T0" fmla="*/ 2900212 w 2237582"/>
                <a:gd name="T1" fmla="*/ 0 h 2239871"/>
                <a:gd name="T2" fmla="*/ 848403 w 2237582"/>
                <a:gd name="T3" fmla="*/ 850501 h 2239871"/>
                <a:gd name="T4" fmla="*/ 1 w 2237582"/>
                <a:gd name="T5" fmla="*/ 2903178 h 2239871"/>
                <a:gd name="T6" fmla="*/ 1207175 w 2237582"/>
                <a:gd name="T7" fmla="*/ 2901943 h 2239871"/>
                <a:gd name="T8" fmla="*/ 1207087 w 2237582"/>
                <a:gd name="T9" fmla="*/ 2900207 h 2239871"/>
                <a:gd name="T10" fmla="*/ 2727100 w 2237582"/>
                <a:gd name="T11" fmla="*/ 1215824 h 2239871"/>
                <a:gd name="T12" fmla="*/ 2900212 w 2237582"/>
                <a:gd name="T13" fmla="*/ 1207083 h 22398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37582" h="2239871">
                  <a:moveTo>
                    <a:pt x="2237582" y="0"/>
                  </a:moveTo>
                  <a:cubicBezTo>
                    <a:pt x="1643741" y="0"/>
                    <a:pt x="1074257" y="236059"/>
                    <a:pt x="654563" y="656182"/>
                  </a:cubicBezTo>
                  <a:cubicBezTo>
                    <a:pt x="234869" y="1076305"/>
                    <a:pt x="-607" y="1646031"/>
                    <a:pt x="1" y="2239871"/>
                  </a:cubicBezTo>
                  <a:lnTo>
                    <a:pt x="931364" y="2238918"/>
                  </a:lnTo>
                  <a:lnTo>
                    <a:pt x="931296" y="2237579"/>
                  </a:lnTo>
                  <a:cubicBezTo>
                    <a:pt x="931296" y="1561227"/>
                    <a:pt x="1445319" y="1004932"/>
                    <a:pt x="2104022" y="938037"/>
                  </a:cubicBezTo>
                  <a:lnTo>
                    <a:pt x="2237582" y="931293"/>
                  </a:lnTo>
                  <a:lnTo>
                    <a:pt x="22375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032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18" name="Freeform: Shape 5">
              <a:extLst>
                <a:ext uri="{FF2B5EF4-FFF2-40B4-BE49-F238E27FC236}">
                  <a16:creationId xmlns:a16="http://schemas.microsoft.com/office/drawing/2014/main" id="{5E7197D7-E51B-2A43-A1E1-A9AE13661059}"/>
                </a:ext>
              </a:extLst>
            </p:cNvPr>
            <p:cNvSpPr>
              <a:spLocks/>
            </p:cNvSpPr>
            <p:nvPr/>
          </p:nvSpPr>
          <p:spPr bwMode="auto">
            <a:xfrm rot="4550665" flipH="1">
              <a:off x="10080693" y="5918459"/>
              <a:ext cx="2900212" cy="2903179"/>
            </a:xfrm>
            <a:custGeom>
              <a:avLst/>
              <a:gdLst>
                <a:gd name="T0" fmla="*/ 2900212 w 2237582"/>
                <a:gd name="T1" fmla="*/ 0 h 2239871"/>
                <a:gd name="T2" fmla="*/ 848403 w 2237582"/>
                <a:gd name="T3" fmla="*/ 850502 h 2239871"/>
                <a:gd name="T4" fmla="*/ 1 w 2237582"/>
                <a:gd name="T5" fmla="*/ 2903179 h 2239871"/>
                <a:gd name="T6" fmla="*/ 1207174 w 2237582"/>
                <a:gd name="T7" fmla="*/ 2901944 h 2239871"/>
                <a:gd name="T8" fmla="*/ 1207086 w 2237582"/>
                <a:gd name="T9" fmla="*/ 2900212 h 2239871"/>
                <a:gd name="T10" fmla="*/ 2900211 w 2237582"/>
                <a:gd name="T11" fmla="*/ 1207087 h 2239871"/>
                <a:gd name="T12" fmla="*/ 2900211 w 2237582"/>
                <a:gd name="T13" fmla="*/ 1207087 h 22398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37582" h="2239871">
                  <a:moveTo>
                    <a:pt x="2237582" y="0"/>
                  </a:moveTo>
                  <a:cubicBezTo>
                    <a:pt x="1643741" y="0"/>
                    <a:pt x="1074257" y="236059"/>
                    <a:pt x="654563" y="656182"/>
                  </a:cubicBezTo>
                  <a:cubicBezTo>
                    <a:pt x="234869" y="1076305"/>
                    <a:pt x="-607" y="1646031"/>
                    <a:pt x="1" y="2239871"/>
                  </a:cubicBezTo>
                  <a:lnTo>
                    <a:pt x="931363" y="2238918"/>
                  </a:lnTo>
                  <a:lnTo>
                    <a:pt x="931295" y="2237582"/>
                  </a:lnTo>
                  <a:cubicBezTo>
                    <a:pt x="931295" y="1516140"/>
                    <a:pt x="1516139" y="931296"/>
                    <a:pt x="2237581" y="931296"/>
                  </a:cubicBezTo>
                  <a:lnTo>
                    <a:pt x="2237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032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0D173CB3-DC89-7A44-8542-063424BADC64}"/>
                </a:ext>
              </a:extLst>
            </p:cNvPr>
            <p:cNvSpPr>
              <a:spLocks/>
            </p:cNvSpPr>
            <p:nvPr/>
          </p:nvSpPr>
          <p:spPr bwMode="auto">
            <a:xfrm rot="20750665">
              <a:off x="9506495" y="4186641"/>
              <a:ext cx="1931250" cy="1926055"/>
            </a:xfrm>
            <a:custGeom>
              <a:avLst/>
              <a:gdLst>
                <a:gd name="T0" fmla="*/ 6466 w 1490005"/>
                <a:gd name="T1" fmla="*/ 0 h 1485997"/>
                <a:gd name="T2" fmla="*/ 1931250 w 1490005"/>
                <a:gd name="T3" fmla="*/ 1924783 h 1485997"/>
                <a:gd name="T4" fmla="*/ 1931186 w 1490005"/>
                <a:gd name="T5" fmla="*/ 1926055 h 1485997"/>
                <a:gd name="T6" fmla="*/ 1693037 w 1490005"/>
                <a:gd name="T7" fmla="*/ 1925811 h 1485997"/>
                <a:gd name="T8" fmla="*/ 1693125 w 1490005"/>
                <a:gd name="T9" fmla="*/ 1924076 h 1485997"/>
                <a:gd name="T10" fmla="*/ 173112 w 1490005"/>
                <a:gd name="T11" fmla="*/ 239692 h 1485997"/>
                <a:gd name="T12" fmla="*/ 0 w 1490005"/>
                <a:gd name="T13" fmla="*/ 230951 h 1485997"/>
                <a:gd name="T14" fmla="*/ 0 w 1490005"/>
                <a:gd name="T15" fmla="*/ 327 h 14859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90005" h="1485997">
                  <a:moveTo>
                    <a:pt x="4989" y="0"/>
                  </a:moveTo>
                  <a:cubicBezTo>
                    <a:pt x="825141" y="0"/>
                    <a:pt x="1490005" y="664864"/>
                    <a:pt x="1490005" y="1485016"/>
                  </a:cubicBezTo>
                  <a:lnTo>
                    <a:pt x="1489956" y="1485997"/>
                  </a:lnTo>
                  <a:lnTo>
                    <a:pt x="1306218" y="1485809"/>
                  </a:lnTo>
                  <a:lnTo>
                    <a:pt x="1306286" y="1484470"/>
                  </a:lnTo>
                  <a:cubicBezTo>
                    <a:pt x="1306286" y="808118"/>
                    <a:pt x="792263" y="251823"/>
                    <a:pt x="133560" y="184928"/>
                  </a:cubicBezTo>
                  <a:lnTo>
                    <a:pt x="0" y="178184"/>
                  </a:lnTo>
                  <a:lnTo>
                    <a:pt x="0" y="252"/>
                  </a:lnTo>
                  <a:lnTo>
                    <a:pt x="4989" y="0"/>
                  </a:lnTo>
                  <a:close/>
                </a:path>
              </a:pathLst>
            </a:custGeom>
            <a:solidFill>
              <a:schemeClr val="bg1">
                <a:alpha val="38823"/>
              </a:schemeClr>
            </a:solidFill>
            <a:ln>
              <a:noFill/>
            </a:ln>
            <a:effectLst>
              <a:outerShdw blurRad="3429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20" name="Freeform: Shape 7">
              <a:extLst>
                <a:ext uri="{FF2B5EF4-FFF2-40B4-BE49-F238E27FC236}">
                  <a16:creationId xmlns:a16="http://schemas.microsoft.com/office/drawing/2014/main" id="{4178597B-1649-5348-B748-F4EA92A5C2F8}"/>
                </a:ext>
              </a:extLst>
            </p:cNvPr>
            <p:cNvSpPr>
              <a:spLocks/>
            </p:cNvSpPr>
            <p:nvPr/>
          </p:nvSpPr>
          <p:spPr bwMode="auto">
            <a:xfrm rot="20750665">
              <a:off x="9974730" y="6052166"/>
              <a:ext cx="1917699" cy="1921447"/>
            </a:xfrm>
            <a:custGeom>
              <a:avLst/>
              <a:gdLst>
                <a:gd name="T0" fmla="*/ 1917699 w 1479550"/>
                <a:gd name="T1" fmla="*/ 0 h 1482442"/>
                <a:gd name="T2" fmla="*/ 1907912 w 1479550"/>
                <a:gd name="T3" fmla="*/ 193811 h 1482442"/>
                <a:gd name="T4" fmla="*/ 189865 w 1479550"/>
                <a:gd name="T5" fmla="*/ 1911859 h 1482442"/>
                <a:gd name="T6" fmla="*/ 0 w 1479550"/>
                <a:gd name="T7" fmla="*/ 1921447 h 1482442"/>
                <a:gd name="T8" fmla="*/ 235 w 1479550"/>
                <a:gd name="T9" fmla="*/ 1693038 h 1482442"/>
                <a:gd name="T10" fmla="*/ 1966 w 1479550"/>
                <a:gd name="T11" fmla="*/ 1693126 h 1482442"/>
                <a:gd name="T12" fmla="*/ 1695091 w 1479550"/>
                <a:gd name="T13" fmla="*/ 1 h 14824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79550" h="1482442">
                  <a:moveTo>
                    <a:pt x="1479550" y="0"/>
                  </a:moveTo>
                  <a:lnTo>
                    <a:pt x="1471999" y="149530"/>
                  </a:lnTo>
                  <a:cubicBezTo>
                    <a:pt x="1401021" y="848437"/>
                    <a:pt x="845391" y="1404067"/>
                    <a:pt x="146485" y="1475045"/>
                  </a:cubicBezTo>
                  <a:lnTo>
                    <a:pt x="0" y="1482442"/>
                  </a:lnTo>
                  <a:lnTo>
                    <a:pt x="181" y="1306219"/>
                  </a:lnTo>
                  <a:lnTo>
                    <a:pt x="1517" y="1306287"/>
                  </a:lnTo>
                  <a:cubicBezTo>
                    <a:pt x="722959" y="1306287"/>
                    <a:pt x="1307803" y="721443"/>
                    <a:pt x="1307803" y="1"/>
                  </a:cubicBezTo>
                  <a:lnTo>
                    <a:pt x="1479550" y="0"/>
                  </a:lnTo>
                  <a:close/>
                </a:path>
              </a:pathLst>
            </a:custGeom>
            <a:solidFill>
              <a:schemeClr val="bg1">
                <a:alpha val="38823"/>
              </a:schemeClr>
            </a:solidFill>
            <a:ln>
              <a:noFill/>
            </a:ln>
            <a:effectLst>
              <a:outerShdw blurRad="3429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21" name="Freeform: Shape 8">
              <a:extLst>
                <a:ext uri="{FF2B5EF4-FFF2-40B4-BE49-F238E27FC236}">
                  <a16:creationId xmlns:a16="http://schemas.microsoft.com/office/drawing/2014/main" id="{553A01E6-CB9B-8E4B-AC66-31EFED3C15BD}"/>
                </a:ext>
              </a:extLst>
            </p:cNvPr>
            <p:cNvSpPr>
              <a:spLocks/>
            </p:cNvSpPr>
            <p:nvPr/>
          </p:nvSpPr>
          <p:spPr bwMode="auto">
            <a:xfrm rot="20750665">
              <a:off x="8120595" y="6521041"/>
              <a:ext cx="1921353" cy="1931344"/>
            </a:xfrm>
            <a:custGeom>
              <a:avLst/>
              <a:gdLst>
                <a:gd name="T0" fmla="*/ 341 w 1482370"/>
                <a:gd name="T1" fmla="*/ 0 h 1490078"/>
                <a:gd name="T2" fmla="*/ 226251 w 1482370"/>
                <a:gd name="T3" fmla="*/ 0 h 1490078"/>
                <a:gd name="T4" fmla="*/ 234992 w 1482370"/>
                <a:gd name="T5" fmla="*/ 173109 h 1490078"/>
                <a:gd name="T6" fmla="*/ 1919376 w 1482370"/>
                <a:gd name="T7" fmla="*/ 1693122 h 1490078"/>
                <a:gd name="T8" fmla="*/ 1921110 w 1482370"/>
                <a:gd name="T9" fmla="*/ 1693034 h 1490078"/>
                <a:gd name="T10" fmla="*/ 1921354 w 1482370"/>
                <a:gd name="T11" fmla="*/ 1931344 h 1490078"/>
                <a:gd name="T12" fmla="*/ 1727986 w 1482370"/>
                <a:gd name="T13" fmla="*/ 1921579 h 1490078"/>
                <a:gd name="T14" fmla="*/ 0 w 1482370"/>
                <a:gd name="T15" fmla="*/ 6733 h 14900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2370" h="1490078">
                  <a:moveTo>
                    <a:pt x="263" y="0"/>
                  </a:moveTo>
                  <a:lnTo>
                    <a:pt x="174558" y="0"/>
                  </a:lnTo>
                  <a:lnTo>
                    <a:pt x="181302" y="133558"/>
                  </a:lnTo>
                  <a:cubicBezTo>
                    <a:pt x="248197" y="792261"/>
                    <a:pt x="804492" y="1306284"/>
                    <a:pt x="1480844" y="1306284"/>
                  </a:cubicBezTo>
                  <a:lnTo>
                    <a:pt x="1482182" y="1306216"/>
                  </a:lnTo>
                  <a:lnTo>
                    <a:pt x="1482370" y="1490078"/>
                  </a:lnTo>
                  <a:lnTo>
                    <a:pt x="1333182" y="1482544"/>
                  </a:lnTo>
                  <a:cubicBezTo>
                    <a:pt x="584353" y="1406497"/>
                    <a:pt x="0" y="774088"/>
                    <a:pt x="0" y="519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bg1">
                <a:alpha val="38823"/>
              </a:schemeClr>
            </a:solidFill>
            <a:ln>
              <a:noFill/>
            </a:ln>
            <a:effectLst>
              <a:outerShdw blurRad="3429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22" name="Freeform: Shape 9">
              <a:extLst>
                <a:ext uri="{FF2B5EF4-FFF2-40B4-BE49-F238E27FC236}">
                  <a16:creationId xmlns:a16="http://schemas.microsoft.com/office/drawing/2014/main" id="{148A7F5D-88CE-1145-8930-575DD3CA6075}"/>
                </a:ext>
              </a:extLst>
            </p:cNvPr>
            <p:cNvSpPr>
              <a:spLocks/>
            </p:cNvSpPr>
            <p:nvPr/>
          </p:nvSpPr>
          <p:spPr bwMode="auto">
            <a:xfrm rot="20750665">
              <a:off x="7640361" y="4659963"/>
              <a:ext cx="1928121" cy="1921524"/>
            </a:xfrm>
            <a:custGeom>
              <a:avLst/>
              <a:gdLst>
                <a:gd name="T0" fmla="*/ 1924619 w 1487591"/>
                <a:gd name="T1" fmla="*/ 0 h 1482502"/>
                <a:gd name="T2" fmla="*/ 1928121 w 1487591"/>
                <a:gd name="T3" fmla="*/ 178 h 1482502"/>
                <a:gd name="T4" fmla="*/ 1928121 w 1487591"/>
                <a:gd name="T5" fmla="*/ 226419 h 1482502"/>
                <a:gd name="T6" fmla="*/ 1928116 w 1487591"/>
                <a:gd name="T7" fmla="*/ 226419 h 1482502"/>
                <a:gd name="T8" fmla="*/ 234991 w 1487591"/>
                <a:gd name="T9" fmla="*/ 1919545 h 1482502"/>
                <a:gd name="T10" fmla="*/ 235079 w 1487591"/>
                <a:gd name="T11" fmla="*/ 1921284 h 1482502"/>
                <a:gd name="T12" fmla="*/ 0 w 1487591"/>
                <a:gd name="T13" fmla="*/ 1921525 h 1482502"/>
                <a:gd name="T14" fmla="*/ 9773 w 1487591"/>
                <a:gd name="T15" fmla="*/ 1727986 h 1482502"/>
                <a:gd name="T16" fmla="*/ 1924619 w 1487591"/>
                <a:gd name="T17" fmla="*/ 0 h 14825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87591" h="1482502">
                  <a:moveTo>
                    <a:pt x="1484889" y="0"/>
                  </a:moveTo>
                  <a:lnTo>
                    <a:pt x="1487591" y="137"/>
                  </a:lnTo>
                  <a:lnTo>
                    <a:pt x="1487591" y="174688"/>
                  </a:lnTo>
                  <a:lnTo>
                    <a:pt x="1487587" y="174688"/>
                  </a:lnTo>
                  <a:cubicBezTo>
                    <a:pt x="766145" y="174688"/>
                    <a:pt x="181301" y="759532"/>
                    <a:pt x="181301" y="1480974"/>
                  </a:cubicBezTo>
                  <a:lnTo>
                    <a:pt x="181369" y="1482316"/>
                  </a:lnTo>
                  <a:lnTo>
                    <a:pt x="0" y="1482502"/>
                  </a:lnTo>
                  <a:lnTo>
                    <a:pt x="7540" y="1333182"/>
                  </a:lnTo>
                  <a:cubicBezTo>
                    <a:pt x="83588" y="584353"/>
                    <a:pt x="715997" y="0"/>
                    <a:pt x="1484889" y="0"/>
                  </a:cubicBezTo>
                  <a:close/>
                </a:path>
              </a:pathLst>
            </a:custGeom>
            <a:solidFill>
              <a:schemeClr val="bg1">
                <a:alpha val="38823"/>
              </a:schemeClr>
            </a:solidFill>
            <a:ln>
              <a:noFill/>
            </a:ln>
            <a:effectLst>
              <a:outerShdw blurRad="3429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23" name="Arrow: Chevron 10">
              <a:extLst>
                <a:ext uri="{FF2B5EF4-FFF2-40B4-BE49-F238E27FC236}">
                  <a16:creationId xmlns:a16="http://schemas.microsoft.com/office/drawing/2014/main" id="{CAE3CECD-40AA-1A42-9919-7EEAB3624D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047785">
              <a:off x="7927689" y="3174861"/>
              <a:ext cx="1808828" cy="1736929"/>
            </a:xfrm>
            <a:prstGeom prst="chevron">
              <a:avLst>
                <a:gd name="adj" fmla="val 57007"/>
              </a:avLst>
            </a:prstGeom>
            <a:solidFill>
              <a:schemeClr val="accent4"/>
            </a:solidFill>
            <a:ln>
              <a:noFill/>
            </a:ln>
            <a:effectLst>
              <a:outerShdw blurRad="342900" sx="84000" sy="84000" algn="ctr" rotWithShape="0">
                <a:srgbClr val="000000">
                  <a:alpha val="51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endParaRPr lang="en-US" alt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4" name="Arrow: Chevron 11">
              <a:extLst>
                <a:ext uri="{FF2B5EF4-FFF2-40B4-BE49-F238E27FC236}">
                  <a16:creationId xmlns:a16="http://schemas.microsoft.com/office/drawing/2014/main" id="{E29BCF08-CD31-0F43-AD69-54DAE3C6F0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131672">
              <a:off x="11203684" y="4631098"/>
              <a:ext cx="1808827" cy="1736929"/>
            </a:xfrm>
            <a:prstGeom prst="chevron">
              <a:avLst>
                <a:gd name="adj" fmla="val 57007"/>
              </a:avLst>
            </a:prstGeom>
            <a:solidFill>
              <a:schemeClr val="accent1"/>
            </a:solidFill>
            <a:ln>
              <a:noFill/>
            </a:ln>
            <a:effectLst>
              <a:outerShdw blurRad="342900" sx="84000" sy="84000" algn="ctr" rotWithShape="0">
                <a:srgbClr val="000000">
                  <a:alpha val="51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endParaRPr lang="en-US" alt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5" name="Arrow: Chevron 12">
              <a:extLst>
                <a:ext uri="{FF2B5EF4-FFF2-40B4-BE49-F238E27FC236}">
                  <a16:creationId xmlns:a16="http://schemas.microsoft.com/office/drawing/2014/main" id="{011FEEC2-DA2B-1749-9918-E3FF4F107F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66194">
              <a:off x="9577766" y="7800384"/>
              <a:ext cx="1808828" cy="1736929"/>
            </a:xfrm>
            <a:prstGeom prst="chevron">
              <a:avLst>
                <a:gd name="adj" fmla="val 57007"/>
              </a:avLst>
            </a:prstGeom>
            <a:solidFill>
              <a:schemeClr val="accent2"/>
            </a:solidFill>
            <a:ln>
              <a:noFill/>
            </a:ln>
            <a:effectLst>
              <a:outerShdw blurRad="342900" sx="84000" sy="84000" algn="ctr" rotWithShape="0">
                <a:srgbClr val="000000">
                  <a:alpha val="51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endParaRPr lang="en-US" alt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6" name="Arrow: Chevron 13">
              <a:extLst>
                <a:ext uri="{FF2B5EF4-FFF2-40B4-BE49-F238E27FC236}">
                  <a16:creationId xmlns:a16="http://schemas.microsoft.com/office/drawing/2014/main" id="{A220AD2D-6840-9946-9E20-8DB8E5040C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775672">
              <a:off x="6551366" y="6223452"/>
              <a:ext cx="1808827" cy="1736929"/>
            </a:xfrm>
            <a:prstGeom prst="chevron">
              <a:avLst>
                <a:gd name="adj" fmla="val 57007"/>
              </a:avLst>
            </a:prstGeom>
            <a:solidFill>
              <a:schemeClr val="accent3"/>
            </a:solidFill>
            <a:ln>
              <a:noFill/>
            </a:ln>
            <a:effectLst>
              <a:outerShdw blurRad="342900" sx="84000" sy="84000" algn="ctr" rotWithShape="0">
                <a:srgbClr val="000000">
                  <a:alpha val="51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endParaRPr lang="en-US" altLang="en-US" dirty="0">
                <a:latin typeface="Open Sans" panose="020B0606030504020204" pitchFamily="34" charset="0"/>
              </a:endParaRPr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B81231C1-86E5-9447-8255-A0B40DE43EC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41626" y="2998144"/>
            <a:ext cx="360710" cy="363016"/>
          </a:xfrm>
          <a:custGeom>
            <a:avLst/>
            <a:gdLst>
              <a:gd name="T0" fmla="*/ 326 w 326"/>
              <a:gd name="T1" fmla="*/ 108 h 328"/>
              <a:gd name="T2" fmla="*/ 219 w 326"/>
              <a:gd name="T3" fmla="*/ 0 h 328"/>
              <a:gd name="T4" fmla="*/ 31 w 326"/>
              <a:gd name="T5" fmla="*/ 188 h 328"/>
              <a:gd name="T6" fmla="*/ 0 w 326"/>
              <a:gd name="T7" fmla="*/ 328 h 328"/>
              <a:gd name="T8" fmla="*/ 139 w 326"/>
              <a:gd name="T9" fmla="*/ 295 h 328"/>
              <a:gd name="T10" fmla="*/ 326 w 326"/>
              <a:gd name="T11" fmla="*/ 108 h 328"/>
              <a:gd name="T12" fmla="*/ 129 w 326"/>
              <a:gd name="T13" fmla="*/ 275 h 328"/>
              <a:gd name="T14" fmla="*/ 112 w 326"/>
              <a:gd name="T15" fmla="*/ 258 h 328"/>
              <a:gd name="T16" fmla="*/ 280 w 326"/>
              <a:gd name="T17" fmla="*/ 91 h 328"/>
              <a:gd name="T18" fmla="*/ 297 w 326"/>
              <a:gd name="T19" fmla="*/ 108 h 328"/>
              <a:gd name="T20" fmla="*/ 129 w 326"/>
              <a:gd name="T21" fmla="*/ 275 h 328"/>
              <a:gd name="T22" fmla="*/ 67 w 326"/>
              <a:gd name="T23" fmla="*/ 290 h 328"/>
              <a:gd name="T24" fmla="*/ 37 w 326"/>
              <a:gd name="T25" fmla="*/ 260 h 328"/>
              <a:gd name="T26" fmla="*/ 48 w 326"/>
              <a:gd name="T27" fmla="*/ 208 h 328"/>
              <a:gd name="T28" fmla="*/ 66 w 326"/>
              <a:gd name="T29" fmla="*/ 226 h 328"/>
              <a:gd name="T30" fmla="*/ 66 w 326"/>
              <a:gd name="T31" fmla="*/ 226 h 328"/>
              <a:gd name="T32" fmla="*/ 105 w 326"/>
              <a:gd name="T33" fmla="*/ 265 h 328"/>
              <a:gd name="T34" fmla="*/ 105 w 326"/>
              <a:gd name="T35" fmla="*/ 265 h 328"/>
              <a:gd name="T36" fmla="*/ 119 w 326"/>
              <a:gd name="T37" fmla="*/ 278 h 328"/>
              <a:gd name="T38" fmla="*/ 67 w 326"/>
              <a:gd name="T39" fmla="*/ 290 h 328"/>
              <a:gd name="T40" fmla="*/ 272 w 326"/>
              <a:gd name="T41" fmla="*/ 83 h 328"/>
              <a:gd name="T42" fmla="*/ 105 w 326"/>
              <a:gd name="T43" fmla="*/ 250 h 328"/>
              <a:gd name="T44" fmla="*/ 80 w 326"/>
              <a:gd name="T45" fmla="*/ 226 h 328"/>
              <a:gd name="T46" fmla="*/ 248 w 326"/>
              <a:gd name="T47" fmla="*/ 59 h 328"/>
              <a:gd name="T48" fmla="*/ 272 w 326"/>
              <a:gd name="T49" fmla="*/ 83 h 328"/>
              <a:gd name="T50" fmla="*/ 219 w 326"/>
              <a:gd name="T51" fmla="*/ 30 h 328"/>
              <a:gd name="T52" fmla="*/ 240 w 326"/>
              <a:gd name="T53" fmla="*/ 51 h 328"/>
              <a:gd name="T54" fmla="*/ 73 w 326"/>
              <a:gd name="T55" fmla="*/ 218 h 328"/>
              <a:gd name="T56" fmla="*/ 52 w 326"/>
              <a:gd name="T57" fmla="*/ 197 h 328"/>
              <a:gd name="T58" fmla="*/ 219 w 326"/>
              <a:gd name="T59" fmla="*/ 3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26" h="328">
                <a:moveTo>
                  <a:pt x="326" y="108"/>
                </a:moveTo>
                <a:lnTo>
                  <a:pt x="219" y="0"/>
                </a:lnTo>
                <a:lnTo>
                  <a:pt x="31" y="188"/>
                </a:lnTo>
                <a:lnTo>
                  <a:pt x="0" y="328"/>
                </a:lnTo>
                <a:lnTo>
                  <a:pt x="139" y="295"/>
                </a:lnTo>
                <a:lnTo>
                  <a:pt x="326" y="108"/>
                </a:lnTo>
                <a:close/>
                <a:moveTo>
                  <a:pt x="129" y="275"/>
                </a:moveTo>
                <a:lnTo>
                  <a:pt x="112" y="258"/>
                </a:lnTo>
                <a:lnTo>
                  <a:pt x="280" y="91"/>
                </a:lnTo>
                <a:lnTo>
                  <a:pt x="297" y="108"/>
                </a:lnTo>
                <a:lnTo>
                  <a:pt x="129" y="275"/>
                </a:lnTo>
                <a:close/>
                <a:moveTo>
                  <a:pt x="67" y="290"/>
                </a:moveTo>
                <a:lnTo>
                  <a:pt x="37" y="260"/>
                </a:lnTo>
                <a:lnTo>
                  <a:pt x="48" y="208"/>
                </a:lnTo>
                <a:lnTo>
                  <a:pt x="66" y="226"/>
                </a:lnTo>
                <a:lnTo>
                  <a:pt x="66" y="226"/>
                </a:lnTo>
                <a:lnTo>
                  <a:pt x="105" y="265"/>
                </a:lnTo>
                <a:lnTo>
                  <a:pt x="105" y="265"/>
                </a:lnTo>
                <a:lnTo>
                  <a:pt x="119" y="278"/>
                </a:lnTo>
                <a:lnTo>
                  <a:pt x="67" y="290"/>
                </a:lnTo>
                <a:close/>
                <a:moveTo>
                  <a:pt x="272" y="83"/>
                </a:moveTo>
                <a:lnTo>
                  <a:pt x="105" y="250"/>
                </a:lnTo>
                <a:lnTo>
                  <a:pt x="80" y="226"/>
                </a:lnTo>
                <a:lnTo>
                  <a:pt x="248" y="59"/>
                </a:lnTo>
                <a:lnTo>
                  <a:pt x="272" y="83"/>
                </a:lnTo>
                <a:close/>
                <a:moveTo>
                  <a:pt x="219" y="30"/>
                </a:moveTo>
                <a:lnTo>
                  <a:pt x="240" y="51"/>
                </a:lnTo>
                <a:lnTo>
                  <a:pt x="73" y="218"/>
                </a:lnTo>
                <a:lnTo>
                  <a:pt x="52" y="197"/>
                </a:lnTo>
                <a:lnTo>
                  <a:pt x="219" y="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40" dirty="0">
              <a:solidFill>
                <a:schemeClr val="bg1"/>
              </a:solidFill>
              <a:latin typeface="Lato Ligh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CD1A5C-2935-F24C-A3F6-9807A7033CB2}"/>
              </a:ext>
            </a:extLst>
          </p:cNvPr>
          <p:cNvGrpSpPr>
            <a:grpSpLocks noChangeAspect="1"/>
          </p:cNvGrpSpPr>
          <p:nvPr/>
        </p:nvGrpSpPr>
        <p:grpSpPr>
          <a:xfrm rot="2700000">
            <a:off x="5234777" y="5222268"/>
            <a:ext cx="236804" cy="412562"/>
            <a:chOff x="4732338" y="4783138"/>
            <a:chExt cx="703263" cy="1225550"/>
          </a:xfrm>
          <a:solidFill>
            <a:schemeClr val="bg1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B5802F8-63CD-7543-B21D-B997788B44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2338" y="4783138"/>
              <a:ext cx="703263" cy="1173163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127589B-7455-674A-BE51-FE33785F0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0938" y="5127626"/>
              <a:ext cx="244475" cy="241300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DE761B4-85AA-6242-94BB-1943424DD6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3638" y="5649913"/>
              <a:ext cx="225425" cy="358775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87A8454-E413-0C4A-AA47-BE6C025484E6}"/>
              </a:ext>
            </a:extLst>
          </p:cNvPr>
          <p:cNvGrpSpPr>
            <a:grpSpLocks noChangeAspect="1"/>
          </p:cNvGrpSpPr>
          <p:nvPr/>
        </p:nvGrpSpPr>
        <p:grpSpPr>
          <a:xfrm>
            <a:off x="7488269" y="4490345"/>
            <a:ext cx="259944" cy="414856"/>
            <a:chOff x="6513513" y="557213"/>
            <a:chExt cx="471488" cy="752475"/>
          </a:xfrm>
          <a:solidFill>
            <a:schemeClr val="bg1"/>
          </a:solidFill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F260557-C7A1-B449-BAF6-ECD88D4CE7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3513" y="557213"/>
              <a:ext cx="471488" cy="752475"/>
            </a:xfrm>
            <a:custGeom>
              <a:avLst/>
              <a:gdLst>
                <a:gd name="T0" fmla="*/ 80 w 160"/>
                <a:gd name="T1" fmla="*/ 0 h 256"/>
                <a:gd name="T2" fmla="*/ 11 w 160"/>
                <a:gd name="T3" fmla="*/ 120 h 256"/>
                <a:gd name="T4" fmla="*/ 42 w 160"/>
                <a:gd name="T5" fmla="*/ 179 h 256"/>
                <a:gd name="T6" fmla="*/ 49 w 160"/>
                <a:gd name="T7" fmla="*/ 187 h 256"/>
                <a:gd name="T8" fmla="*/ 48 w 160"/>
                <a:gd name="T9" fmla="*/ 208 h 256"/>
                <a:gd name="T10" fmla="*/ 52 w 160"/>
                <a:gd name="T11" fmla="*/ 231 h 256"/>
                <a:gd name="T12" fmla="*/ 108 w 160"/>
                <a:gd name="T13" fmla="*/ 231 h 256"/>
                <a:gd name="T14" fmla="*/ 112 w 160"/>
                <a:gd name="T15" fmla="*/ 208 h 256"/>
                <a:gd name="T16" fmla="*/ 110 w 160"/>
                <a:gd name="T17" fmla="*/ 187 h 256"/>
                <a:gd name="T18" fmla="*/ 118 w 160"/>
                <a:gd name="T19" fmla="*/ 179 h 256"/>
                <a:gd name="T20" fmla="*/ 149 w 160"/>
                <a:gd name="T21" fmla="*/ 120 h 256"/>
                <a:gd name="T22" fmla="*/ 80 w 160"/>
                <a:gd name="T23" fmla="*/ 248 h 256"/>
                <a:gd name="T24" fmla="*/ 99 w 160"/>
                <a:gd name="T25" fmla="*/ 232 h 256"/>
                <a:gd name="T26" fmla="*/ 108 w 160"/>
                <a:gd name="T27" fmla="*/ 218 h 256"/>
                <a:gd name="T28" fmla="*/ 58 w 160"/>
                <a:gd name="T29" fmla="*/ 224 h 256"/>
                <a:gd name="T30" fmla="*/ 58 w 160"/>
                <a:gd name="T31" fmla="*/ 212 h 256"/>
                <a:gd name="T32" fmla="*/ 108 w 160"/>
                <a:gd name="T33" fmla="*/ 218 h 256"/>
                <a:gd name="T34" fmla="*/ 108 w 160"/>
                <a:gd name="T35" fmla="*/ 198 h 256"/>
                <a:gd name="T36" fmla="*/ 58 w 160"/>
                <a:gd name="T37" fmla="*/ 204 h 256"/>
                <a:gd name="T38" fmla="*/ 58 w 160"/>
                <a:gd name="T39" fmla="*/ 192 h 256"/>
                <a:gd name="T40" fmla="*/ 96 w 160"/>
                <a:gd name="T41" fmla="*/ 192 h 256"/>
                <a:gd name="T42" fmla="*/ 135 w 160"/>
                <a:gd name="T43" fmla="*/ 112 h 256"/>
                <a:gd name="T44" fmla="*/ 104 w 160"/>
                <a:gd name="T45" fmla="*/ 170 h 256"/>
                <a:gd name="T46" fmla="*/ 96 w 160"/>
                <a:gd name="T47" fmla="*/ 176 h 256"/>
                <a:gd name="T48" fmla="*/ 96 w 160"/>
                <a:gd name="T49" fmla="*/ 124 h 256"/>
                <a:gd name="T50" fmla="*/ 88 w 160"/>
                <a:gd name="T51" fmla="*/ 176 h 256"/>
                <a:gd name="T52" fmla="*/ 68 w 160"/>
                <a:gd name="T53" fmla="*/ 128 h 256"/>
                <a:gd name="T54" fmla="*/ 60 w 160"/>
                <a:gd name="T55" fmla="*/ 129 h 256"/>
                <a:gd name="T56" fmla="*/ 57 w 160"/>
                <a:gd name="T57" fmla="*/ 172 h 256"/>
                <a:gd name="T58" fmla="*/ 26 w 160"/>
                <a:gd name="T59" fmla="*/ 114 h 256"/>
                <a:gd name="T60" fmla="*/ 16 w 160"/>
                <a:gd name="T61" fmla="*/ 80 h 256"/>
                <a:gd name="T62" fmla="*/ 144 w 160"/>
                <a:gd name="T63" fmla="*/ 8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0" h="256">
                  <a:moveTo>
                    <a:pt x="160" y="80"/>
                  </a:moveTo>
                  <a:cubicBezTo>
                    <a:pt x="160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95"/>
                    <a:pt x="4" y="109"/>
                    <a:pt x="11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42" y="179"/>
                    <a:pt x="42" y="179"/>
                    <a:pt x="42" y="179"/>
                  </a:cubicBezTo>
                  <a:cubicBezTo>
                    <a:pt x="42" y="179"/>
                    <a:pt x="42" y="179"/>
                    <a:pt x="42" y="179"/>
                  </a:cubicBezTo>
                  <a:cubicBezTo>
                    <a:pt x="44" y="182"/>
                    <a:pt x="46" y="185"/>
                    <a:pt x="49" y="187"/>
                  </a:cubicBezTo>
                  <a:cubicBezTo>
                    <a:pt x="46" y="190"/>
                    <a:pt x="44" y="194"/>
                    <a:pt x="44" y="198"/>
                  </a:cubicBezTo>
                  <a:cubicBezTo>
                    <a:pt x="44" y="202"/>
                    <a:pt x="46" y="206"/>
                    <a:pt x="48" y="208"/>
                  </a:cubicBezTo>
                  <a:cubicBezTo>
                    <a:pt x="46" y="211"/>
                    <a:pt x="44" y="214"/>
                    <a:pt x="44" y="218"/>
                  </a:cubicBezTo>
                  <a:cubicBezTo>
                    <a:pt x="44" y="224"/>
                    <a:pt x="47" y="229"/>
                    <a:pt x="52" y="231"/>
                  </a:cubicBezTo>
                  <a:cubicBezTo>
                    <a:pt x="53" y="245"/>
                    <a:pt x="65" y="256"/>
                    <a:pt x="80" y="256"/>
                  </a:cubicBezTo>
                  <a:cubicBezTo>
                    <a:pt x="94" y="256"/>
                    <a:pt x="106" y="245"/>
                    <a:pt x="108" y="231"/>
                  </a:cubicBezTo>
                  <a:cubicBezTo>
                    <a:pt x="112" y="229"/>
                    <a:pt x="116" y="224"/>
                    <a:pt x="116" y="218"/>
                  </a:cubicBezTo>
                  <a:cubicBezTo>
                    <a:pt x="116" y="214"/>
                    <a:pt x="114" y="211"/>
                    <a:pt x="112" y="208"/>
                  </a:cubicBezTo>
                  <a:cubicBezTo>
                    <a:pt x="114" y="206"/>
                    <a:pt x="116" y="202"/>
                    <a:pt x="116" y="198"/>
                  </a:cubicBezTo>
                  <a:cubicBezTo>
                    <a:pt x="116" y="194"/>
                    <a:pt x="114" y="190"/>
                    <a:pt x="110" y="187"/>
                  </a:cubicBezTo>
                  <a:cubicBezTo>
                    <a:pt x="113" y="185"/>
                    <a:pt x="116" y="182"/>
                    <a:pt x="118" y="179"/>
                  </a:cubicBezTo>
                  <a:cubicBezTo>
                    <a:pt x="118" y="179"/>
                    <a:pt x="118" y="179"/>
                    <a:pt x="118" y="179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6" y="109"/>
                    <a:pt x="160" y="95"/>
                    <a:pt x="160" y="80"/>
                  </a:cubicBezTo>
                  <a:close/>
                  <a:moveTo>
                    <a:pt x="80" y="248"/>
                  </a:moveTo>
                  <a:cubicBezTo>
                    <a:pt x="70" y="248"/>
                    <a:pt x="62" y="241"/>
                    <a:pt x="60" y="232"/>
                  </a:cubicBezTo>
                  <a:cubicBezTo>
                    <a:pt x="99" y="232"/>
                    <a:pt x="99" y="232"/>
                    <a:pt x="99" y="232"/>
                  </a:cubicBezTo>
                  <a:cubicBezTo>
                    <a:pt x="97" y="241"/>
                    <a:pt x="89" y="248"/>
                    <a:pt x="80" y="248"/>
                  </a:cubicBezTo>
                  <a:close/>
                  <a:moveTo>
                    <a:pt x="108" y="218"/>
                  </a:moveTo>
                  <a:cubicBezTo>
                    <a:pt x="108" y="222"/>
                    <a:pt x="105" y="224"/>
                    <a:pt x="102" y="224"/>
                  </a:cubicBezTo>
                  <a:cubicBezTo>
                    <a:pt x="58" y="224"/>
                    <a:pt x="58" y="224"/>
                    <a:pt x="58" y="224"/>
                  </a:cubicBezTo>
                  <a:cubicBezTo>
                    <a:pt x="55" y="224"/>
                    <a:pt x="52" y="222"/>
                    <a:pt x="52" y="218"/>
                  </a:cubicBezTo>
                  <a:cubicBezTo>
                    <a:pt x="52" y="215"/>
                    <a:pt x="55" y="212"/>
                    <a:pt x="58" y="212"/>
                  </a:cubicBezTo>
                  <a:cubicBezTo>
                    <a:pt x="102" y="212"/>
                    <a:pt x="102" y="212"/>
                    <a:pt x="102" y="212"/>
                  </a:cubicBezTo>
                  <a:cubicBezTo>
                    <a:pt x="105" y="212"/>
                    <a:pt x="108" y="215"/>
                    <a:pt x="108" y="218"/>
                  </a:cubicBezTo>
                  <a:close/>
                  <a:moveTo>
                    <a:pt x="102" y="192"/>
                  </a:moveTo>
                  <a:cubicBezTo>
                    <a:pt x="105" y="192"/>
                    <a:pt x="108" y="195"/>
                    <a:pt x="108" y="198"/>
                  </a:cubicBezTo>
                  <a:cubicBezTo>
                    <a:pt x="108" y="202"/>
                    <a:pt x="105" y="204"/>
                    <a:pt x="102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5" y="204"/>
                    <a:pt x="52" y="202"/>
                    <a:pt x="52" y="198"/>
                  </a:cubicBezTo>
                  <a:cubicBezTo>
                    <a:pt x="52" y="195"/>
                    <a:pt x="55" y="192"/>
                    <a:pt x="58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96" y="192"/>
                    <a:pt x="96" y="192"/>
                    <a:pt x="96" y="192"/>
                  </a:cubicBezTo>
                  <a:lnTo>
                    <a:pt x="102" y="192"/>
                  </a:lnTo>
                  <a:close/>
                  <a:moveTo>
                    <a:pt x="135" y="112"/>
                  </a:moveTo>
                  <a:cubicBezTo>
                    <a:pt x="135" y="113"/>
                    <a:pt x="135" y="114"/>
                    <a:pt x="134" y="114"/>
                  </a:cubicBezTo>
                  <a:cubicBezTo>
                    <a:pt x="104" y="170"/>
                    <a:pt x="104" y="170"/>
                    <a:pt x="104" y="170"/>
                  </a:cubicBezTo>
                  <a:cubicBezTo>
                    <a:pt x="104" y="170"/>
                    <a:pt x="103" y="171"/>
                    <a:pt x="103" y="172"/>
                  </a:cubicBezTo>
                  <a:cubicBezTo>
                    <a:pt x="102" y="174"/>
                    <a:pt x="100" y="176"/>
                    <a:pt x="96" y="176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100" y="126"/>
                    <a:pt x="98" y="124"/>
                    <a:pt x="96" y="124"/>
                  </a:cubicBezTo>
                  <a:cubicBezTo>
                    <a:pt x="94" y="124"/>
                    <a:pt x="92" y="126"/>
                    <a:pt x="92" y="128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68" y="126"/>
                    <a:pt x="66" y="124"/>
                    <a:pt x="64" y="124"/>
                  </a:cubicBezTo>
                  <a:cubicBezTo>
                    <a:pt x="61" y="124"/>
                    <a:pt x="60" y="126"/>
                    <a:pt x="60" y="129"/>
                  </a:cubicBezTo>
                  <a:cubicBezTo>
                    <a:pt x="64" y="176"/>
                    <a:pt x="64" y="176"/>
                    <a:pt x="64" y="176"/>
                  </a:cubicBezTo>
                  <a:cubicBezTo>
                    <a:pt x="60" y="176"/>
                    <a:pt x="58" y="174"/>
                    <a:pt x="57" y="172"/>
                  </a:cubicBezTo>
                  <a:cubicBezTo>
                    <a:pt x="56" y="171"/>
                    <a:pt x="56" y="171"/>
                    <a:pt x="56" y="170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5" y="114"/>
                    <a:pt x="25" y="113"/>
                    <a:pt x="25" y="112"/>
                  </a:cubicBezTo>
                  <a:cubicBezTo>
                    <a:pt x="19" y="103"/>
                    <a:pt x="16" y="91"/>
                    <a:pt x="16" y="80"/>
                  </a:cubicBezTo>
                  <a:cubicBezTo>
                    <a:pt x="16" y="45"/>
                    <a:pt x="45" y="16"/>
                    <a:pt x="80" y="16"/>
                  </a:cubicBezTo>
                  <a:cubicBezTo>
                    <a:pt x="115" y="16"/>
                    <a:pt x="144" y="45"/>
                    <a:pt x="144" y="80"/>
                  </a:cubicBezTo>
                  <a:cubicBezTo>
                    <a:pt x="144" y="91"/>
                    <a:pt x="141" y="103"/>
                    <a:pt x="135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84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93F80EE-BDE0-CE44-A660-D5142EB30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763" y="642938"/>
              <a:ext cx="120650" cy="103188"/>
            </a:xfrm>
            <a:custGeom>
              <a:avLst/>
              <a:gdLst>
                <a:gd name="T0" fmla="*/ 35 w 41"/>
                <a:gd name="T1" fmla="*/ 1 h 35"/>
                <a:gd name="T2" fmla="*/ 1 w 41"/>
                <a:gd name="T3" fmla="*/ 29 h 35"/>
                <a:gd name="T4" fmla="*/ 3 w 41"/>
                <a:gd name="T5" fmla="*/ 35 h 35"/>
                <a:gd name="T6" fmla="*/ 4 w 41"/>
                <a:gd name="T7" fmla="*/ 35 h 35"/>
                <a:gd name="T8" fmla="*/ 8 w 41"/>
                <a:gd name="T9" fmla="*/ 33 h 35"/>
                <a:gd name="T10" fmla="*/ 37 w 41"/>
                <a:gd name="T11" fmla="*/ 9 h 35"/>
                <a:gd name="T12" fmla="*/ 40 w 41"/>
                <a:gd name="T13" fmla="*/ 4 h 35"/>
                <a:gd name="T14" fmla="*/ 35 w 41"/>
                <a:gd name="T1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5">
                  <a:moveTo>
                    <a:pt x="35" y="1"/>
                  </a:moveTo>
                  <a:cubicBezTo>
                    <a:pt x="20" y="5"/>
                    <a:pt x="7" y="15"/>
                    <a:pt x="1" y="29"/>
                  </a:cubicBezTo>
                  <a:cubicBezTo>
                    <a:pt x="0" y="31"/>
                    <a:pt x="1" y="34"/>
                    <a:pt x="3" y="35"/>
                  </a:cubicBezTo>
                  <a:cubicBezTo>
                    <a:pt x="3" y="35"/>
                    <a:pt x="4" y="35"/>
                    <a:pt x="4" y="35"/>
                  </a:cubicBezTo>
                  <a:cubicBezTo>
                    <a:pt x="6" y="35"/>
                    <a:pt x="7" y="34"/>
                    <a:pt x="8" y="33"/>
                  </a:cubicBezTo>
                  <a:cubicBezTo>
                    <a:pt x="14" y="21"/>
                    <a:pt x="24" y="12"/>
                    <a:pt x="37" y="9"/>
                  </a:cubicBezTo>
                  <a:cubicBezTo>
                    <a:pt x="39" y="8"/>
                    <a:pt x="41" y="6"/>
                    <a:pt x="40" y="4"/>
                  </a:cubicBezTo>
                  <a:cubicBezTo>
                    <a:pt x="40" y="2"/>
                    <a:pt x="37" y="0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84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6B44AA-3343-DD42-822E-F0AADC548E26}"/>
              </a:ext>
            </a:extLst>
          </p:cNvPr>
          <p:cNvGrpSpPr>
            <a:grpSpLocks noChangeAspect="1"/>
          </p:cNvGrpSpPr>
          <p:nvPr/>
        </p:nvGrpSpPr>
        <p:grpSpPr>
          <a:xfrm>
            <a:off x="6614543" y="2269570"/>
            <a:ext cx="323774" cy="308186"/>
            <a:chOff x="6719888" y="887413"/>
            <a:chExt cx="492125" cy="468312"/>
          </a:xfrm>
          <a:solidFill>
            <a:schemeClr val="bg1"/>
          </a:solidFill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33D2BA9-6F5C-0D46-B853-835C15157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9888" y="887413"/>
              <a:ext cx="492125" cy="468312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8 w 128"/>
                <a:gd name="T13" fmla="*/ 110 h 122"/>
                <a:gd name="T14" fmla="*/ 35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6"/>
                    <a:pt x="39" y="109"/>
                    <a:pt x="38" y="110"/>
                  </a:cubicBezTo>
                  <a:cubicBezTo>
                    <a:pt x="36" y="111"/>
                    <a:pt x="35" y="112"/>
                    <a:pt x="35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5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2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3F01D5A-2CC0-304B-9A79-B6D2A2AE96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947738"/>
              <a:ext cx="368300" cy="2476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93996A4-BEA1-7C48-8533-93A7DEEC5B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3726" y="1201738"/>
              <a:ext cx="46038" cy="4762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8543BDC-A491-BF47-8518-0F6E3AC9A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1044575"/>
              <a:ext cx="61913" cy="65087"/>
            </a:xfrm>
            <a:custGeom>
              <a:avLst/>
              <a:gdLst>
                <a:gd name="T0" fmla="*/ 0 w 39"/>
                <a:gd name="T1" fmla="*/ 24 h 41"/>
                <a:gd name="T2" fmla="*/ 39 w 39"/>
                <a:gd name="T3" fmla="*/ 41 h 41"/>
                <a:gd name="T4" fmla="*/ 39 w 39"/>
                <a:gd name="T5" fmla="*/ 32 h 41"/>
                <a:gd name="T6" fmla="*/ 12 w 39"/>
                <a:gd name="T7" fmla="*/ 19 h 41"/>
                <a:gd name="T8" fmla="*/ 39 w 39"/>
                <a:gd name="T9" fmla="*/ 10 h 41"/>
                <a:gd name="T10" fmla="*/ 39 w 39"/>
                <a:gd name="T11" fmla="*/ 0 h 41"/>
                <a:gd name="T12" fmla="*/ 0 w 39"/>
                <a:gd name="T13" fmla="*/ 17 h 41"/>
                <a:gd name="T14" fmla="*/ 0 w 39"/>
                <a:gd name="T15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0" y="24"/>
                  </a:moveTo>
                  <a:lnTo>
                    <a:pt x="39" y="41"/>
                  </a:lnTo>
                  <a:lnTo>
                    <a:pt x="39" y="32"/>
                  </a:lnTo>
                  <a:lnTo>
                    <a:pt x="12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0" y="17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F288624-AF1F-6D40-B087-7BDECC25F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076" y="1033463"/>
              <a:ext cx="31750" cy="87312"/>
            </a:xfrm>
            <a:custGeom>
              <a:avLst/>
              <a:gdLst>
                <a:gd name="T0" fmla="*/ 7 w 8"/>
                <a:gd name="T1" fmla="*/ 0 h 23"/>
                <a:gd name="T2" fmla="*/ 5 w 8"/>
                <a:gd name="T3" fmla="*/ 0 h 23"/>
                <a:gd name="T4" fmla="*/ 5 w 8"/>
                <a:gd name="T5" fmla="*/ 2 h 23"/>
                <a:gd name="T6" fmla="*/ 0 w 8"/>
                <a:gd name="T7" fmla="*/ 20 h 23"/>
                <a:gd name="T8" fmla="*/ 0 w 8"/>
                <a:gd name="T9" fmla="*/ 22 h 23"/>
                <a:gd name="T10" fmla="*/ 2 w 8"/>
                <a:gd name="T11" fmla="*/ 23 h 23"/>
                <a:gd name="T12" fmla="*/ 3 w 8"/>
                <a:gd name="T13" fmla="*/ 23 h 23"/>
                <a:gd name="T14" fmla="*/ 3 w 8"/>
                <a:gd name="T15" fmla="*/ 22 h 23"/>
                <a:gd name="T16" fmla="*/ 4 w 8"/>
                <a:gd name="T17" fmla="*/ 21 h 23"/>
                <a:gd name="T18" fmla="*/ 8 w 8"/>
                <a:gd name="T19" fmla="*/ 3 h 23"/>
                <a:gd name="T20" fmla="*/ 8 w 8"/>
                <a:gd name="T21" fmla="*/ 1 h 23"/>
                <a:gd name="T22" fmla="*/ 8 w 8"/>
                <a:gd name="T23" fmla="*/ 0 h 23"/>
                <a:gd name="T24" fmla="*/ 7 w 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2" y="23"/>
                    <a:pt x="2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4" y="2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DF87184A-B239-DD47-8CA2-07CF13E1A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763" y="1044575"/>
              <a:ext cx="60325" cy="65087"/>
            </a:xfrm>
            <a:custGeom>
              <a:avLst/>
              <a:gdLst>
                <a:gd name="T0" fmla="*/ 0 w 38"/>
                <a:gd name="T1" fmla="*/ 10 h 41"/>
                <a:gd name="T2" fmla="*/ 26 w 38"/>
                <a:gd name="T3" fmla="*/ 19 h 41"/>
                <a:gd name="T4" fmla="*/ 0 w 38"/>
                <a:gd name="T5" fmla="*/ 32 h 41"/>
                <a:gd name="T6" fmla="*/ 0 w 38"/>
                <a:gd name="T7" fmla="*/ 41 h 41"/>
                <a:gd name="T8" fmla="*/ 38 w 38"/>
                <a:gd name="T9" fmla="*/ 24 h 41"/>
                <a:gd name="T10" fmla="*/ 38 w 38"/>
                <a:gd name="T11" fmla="*/ 17 h 41"/>
                <a:gd name="T12" fmla="*/ 0 w 38"/>
                <a:gd name="T13" fmla="*/ 0 h 41"/>
                <a:gd name="T14" fmla="*/ 0 w 38"/>
                <a:gd name="T1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1">
                  <a:moveTo>
                    <a:pt x="0" y="10"/>
                  </a:moveTo>
                  <a:lnTo>
                    <a:pt x="26" y="19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38" y="2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F843FE2-172D-9846-B33F-F75921BE84A9}"/>
              </a:ext>
            </a:extLst>
          </p:cNvPr>
          <p:cNvSpPr txBox="1"/>
          <p:nvPr/>
        </p:nvSpPr>
        <p:spPr>
          <a:xfrm>
            <a:off x="407602" y="1214967"/>
            <a:ext cx="3305262" cy="3107051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IN" b="1" dirty="0">
                <a:latin typeface="Charter Roman" panose="02040503050506020203" pitchFamily="18" charset="0"/>
              </a:rPr>
              <a:t>Vacancy Management for admissions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endParaRPr lang="en-IN" sz="1600" b="1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  <a:ea typeface="Open Sans" charset="0"/>
                <a:cs typeface="Open Sans" charset="0"/>
              </a:rPr>
              <a:t>E</a:t>
            </a: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nables Tracking The Ongoing Admissions Count Against The Allocated Vacancy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Counsellors Get Real-time Alerts When The Prospects For Admissions Exceed The Vacancy.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Allows The Schools To Follow Cum First Serve Principle, Especially Where School Seats Are Scarce</a:t>
            </a:r>
            <a:endParaRPr lang="en-US" sz="1400" dirty="0">
              <a:solidFill>
                <a:srgbClr val="002060"/>
              </a:solidFill>
              <a:latin typeface="Charter Roman" panose="02040503050506020203" pitchFamily="18" charset="0"/>
              <a:ea typeface="Open Sans" charset="0"/>
              <a:cs typeface="Open Sans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AB52D9E-23BF-3243-957A-04C98E9C1E90}"/>
              </a:ext>
            </a:extLst>
          </p:cNvPr>
          <p:cNvSpPr txBox="1"/>
          <p:nvPr/>
        </p:nvSpPr>
        <p:spPr>
          <a:xfrm>
            <a:off x="8318668" y="4224611"/>
            <a:ext cx="3439859" cy="1834330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IN" b="1" dirty="0">
                <a:latin typeface="Charter Roman" panose="02040503050506020203" pitchFamily="18" charset="0"/>
              </a:rPr>
              <a:t>Test Result Publication</a:t>
            </a:r>
          </a:p>
          <a:p>
            <a:pPr>
              <a:lnSpc>
                <a:spcPct val="110000"/>
              </a:lnSpc>
            </a:pPr>
            <a:endParaRPr lang="en-IN" b="1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marL="171450" indent="-1714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600" dirty="0">
                <a:solidFill>
                  <a:srgbClr val="002060"/>
                </a:solidFill>
                <a:latin typeface="Charter Roman" panose="02040503050506020203" pitchFamily="18" charset="0"/>
              </a:rPr>
              <a:t>  </a:t>
            </a: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Admission Test Result Publication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Admission Completion of successful candidates</a:t>
            </a:r>
          </a:p>
          <a:p>
            <a:pPr marL="342900" indent="-342900">
              <a:buFont typeface="Wingdings" pitchFamily="2" charset="2"/>
              <a:buChar char="q"/>
            </a:pPr>
            <a:endParaRPr lang="en-IN" sz="24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AC8A341-AB12-7D4E-832E-8154191EC780}"/>
              </a:ext>
            </a:extLst>
          </p:cNvPr>
          <p:cNvSpPr txBox="1"/>
          <p:nvPr/>
        </p:nvSpPr>
        <p:spPr>
          <a:xfrm>
            <a:off x="411467" y="4360483"/>
            <a:ext cx="3373803" cy="1893257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IN" b="1" dirty="0">
                <a:latin typeface="Charter Roman" panose="02040503050506020203" pitchFamily="18" charset="0"/>
              </a:rPr>
              <a:t>Enquiry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endParaRPr lang="en-IN" b="1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Enquiry &amp; Prospectus Module –Offline/online prospectus purchase with receipt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Automated Workflow for Admissions</a:t>
            </a:r>
          </a:p>
          <a:p>
            <a:pPr marL="285750" indent="-285750" algn="r">
              <a:lnSpc>
                <a:spcPct val="110000"/>
              </a:lnSpc>
              <a:buFont typeface="Wingdings" pitchFamily="2" charset="2"/>
              <a:buChar char="q"/>
            </a:pPr>
            <a:endParaRPr lang="en-US" sz="1400" dirty="0">
              <a:solidFill>
                <a:srgbClr val="00206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97FE66-FF6D-4545-BE7E-AF63E9753E07}"/>
              </a:ext>
            </a:extLst>
          </p:cNvPr>
          <p:cNvSpPr txBox="1"/>
          <p:nvPr/>
        </p:nvSpPr>
        <p:spPr>
          <a:xfrm>
            <a:off x="8285310" y="1147289"/>
            <a:ext cx="3075481" cy="3242408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IN" b="1" dirty="0">
                <a:solidFill>
                  <a:srgbClr val="002060"/>
                </a:solidFill>
                <a:latin typeface="Charter Roman" panose="02040503050506020203" pitchFamily="18" charset="0"/>
              </a:rPr>
              <a:t>Integrated Online Admission Tests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endParaRPr lang="en-IN" b="1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Online proctoring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Varied question formats, including text-based answers or image-based response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Auto-evaluation for objective part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dirty="0">
                <a:solidFill>
                  <a:srgbClr val="002060"/>
                </a:solidFill>
                <a:latin typeface="Charter Roman" panose="02040503050506020203" pitchFamily="18" charset="0"/>
              </a:rPr>
              <a:t>Manual Evaluation for subjective responses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q"/>
            </a:pPr>
            <a:endParaRPr lang="en-IN" sz="2000" dirty="0">
              <a:solidFill>
                <a:srgbClr val="00206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E28444-CFEA-1B44-8DD3-A22FECEAC97B}"/>
              </a:ext>
            </a:extLst>
          </p:cNvPr>
          <p:cNvSpPr txBox="1"/>
          <p:nvPr/>
        </p:nvSpPr>
        <p:spPr>
          <a:xfrm>
            <a:off x="72932" y="141618"/>
            <a:ext cx="4922813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Maximize Admissions [2/3]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81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5E6A41-5C3E-8D48-8BBA-F0EC25106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EA1AD-B2A4-874B-A63E-4858EE987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6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8B820B2-55FE-9844-B69D-6B34F597CE45}"/>
              </a:ext>
            </a:extLst>
          </p:cNvPr>
          <p:cNvCxnSpPr/>
          <p:nvPr/>
        </p:nvCxnSpPr>
        <p:spPr>
          <a:xfrm>
            <a:off x="0" y="-7175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3ED654-0AAB-A04B-A160-75270C1B78C2}"/>
              </a:ext>
            </a:extLst>
          </p:cNvPr>
          <p:cNvCxnSpPr/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B8F7E4-828F-FE46-B337-F080A62E2D85}"/>
              </a:ext>
            </a:extLst>
          </p:cNvPr>
          <p:cNvCxnSpPr>
            <a:cxnSpLocks/>
          </p:cNvCxnSpPr>
          <p:nvPr/>
        </p:nvCxnSpPr>
        <p:spPr>
          <a:xfrm flipH="1">
            <a:off x="0" y="6862700"/>
            <a:ext cx="1219200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6B0A1DC-BCEF-7C46-B352-3EBEBF5678E8}"/>
              </a:ext>
            </a:extLst>
          </p:cNvPr>
          <p:cNvSpPr txBox="1"/>
          <p:nvPr/>
        </p:nvSpPr>
        <p:spPr>
          <a:xfrm>
            <a:off x="615944" y="513983"/>
            <a:ext cx="3810547" cy="268004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000" dirty="0">
              <a:latin typeface="Charter Roman" panose="02040503050506020203" pitchFamily="18" charset="0"/>
              <a:ea typeface="Open Sans Light" panose="020B0306030504020204" pitchFamily="34" charset="0"/>
              <a:cs typeface="Lato Ligh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DC1E5E-1F17-5F4D-B467-4A26D41D9606}"/>
              </a:ext>
            </a:extLst>
          </p:cNvPr>
          <p:cNvSpPr txBox="1"/>
          <p:nvPr/>
        </p:nvSpPr>
        <p:spPr>
          <a:xfrm>
            <a:off x="6256910" y="3455297"/>
            <a:ext cx="5553335" cy="9100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IN" sz="1600" b="1" dirty="0">
                <a:latin typeface="Charter Roman" panose="02040503050506020203" pitchFamily="18" charset="0"/>
              </a:rPr>
              <a:t>Integrated Fee Management for New admissions</a:t>
            </a:r>
          </a:p>
          <a:p>
            <a:pPr>
              <a:lnSpc>
                <a:spcPct val="110000"/>
              </a:lnSpc>
            </a:pPr>
            <a:br>
              <a:rPr lang="en-US" sz="1000" dirty="0">
                <a:solidFill>
                  <a:schemeClr val="accent1"/>
                </a:solidFill>
                <a:latin typeface="Charter Roman" panose="02040503050506020203" pitchFamily="18" charset="0"/>
                <a:ea typeface="Open Sans Light" panose="020B0306030504020204" pitchFamily="34" charset="0"/>
                <a:cs typeface="Lato Light"/>
              </a:rPr>
            </a:br>
            <a:r>
              <a:rPr lang="en-IN" sz="1100" dirty="0">
                <a:latin typeface="Charter Roman" panose="02040503050506020203" pitchFamily="18" charset="0"/>
              </a:rPr>
              <a:t>The successful leads dovetail seamlessly into the pre-admissions and hands over the process to the admissions department</a:t>
            </a:r>
            <a:endParaRPr lang="en-US" sz="1100" dirty="0">
              <a:latin typeface="Charter Roman" panose="02040503050506020203" pitchFamily="18" charset="0"/>
              <a:ea typeface="Open Sans Light" panose="020B0306030504020204" pitchFamily="34" charset="0"/>
              <a:cs typeface="Lato Light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C99F3E-F756-B14F-9948-8F49B9EBA360}"/>
              </a:ext>
            </a:extLst>
          </p:cNvPr>
          <p:cNvGrpSpPr/>
          <p:nvPr/>
        </p:nvGrpSpPr>
        <p:grpSpPr>
          <a:xfrm>
            <a:off x="1143116" y="2329893"/>
            <a:ext cx="3953728" cy="3576168"/>
            <a:chOff x="1190099" y="2794633"/>
            <a:chExt cx="3953728" cy="3576168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0D2880FF-DBA5-C04E-A88F-D93FF1BECEB4}"/>
                </a:ext>
              </a:extLst>
            </p:cNvPr>
            <p:cNvSpPr/>
            <p:nvPr/>
          </p:nvSpPr>
          <p:spPr>
            <a:xfrm rot="2700000">
              <a:off x="1190099" y="2794633"/>
              <a:ext cx="3576168" cy="3576168"/>
            </a:xfrm>
            <a:prstGeom prst="roundRect">
              <a:avLst>
                <a:gd name="adj" fmla="val 8081"/>
              </a:avLst>
            </a:prstGeom>
            <a:solidFill>
              <a:schemeClr val="accent1"/>
            </a:solidFill>
            <a:ln>
              <a:noFill/>
            </a:ln>
            <a:effectLst/>
            <a:scene3d>
              <a:camera prst="isometricTopUp">
                <a:rot lat="19800000" lon="19200000" rev="6300000"/>
              </a:camera>
              <a:lightRig rig="balanced" dir="t"/>
            </a:scene3d>
            <a:sp3d extrusionH="22225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2266982A-8A56-484A-AAEC-67E4A10DD7A9}"/>
                </a:ext>
              </a:extLst>
            </p:cNvPr>
            <p:cNvSpPr/>
            <p:nvPr/>
          </p:nvSpPr>
          <p:spPr>
            <a:xfrm rot="2700000">
              <a:off x="2286551" y="3009964"/>
              <a:ext cx="2640676" cy="2640676"/>
            </a:xfrm>
            <a:prstGeom prst="roundRect">
              <a:avLst>
                <a:gd name="adj" fmla="val 8081"/>
              </a:avLst>
            </a:prstGeom>
            <a:solidFill>
              <a:schemeClr val="accent2"/>
            </a:solidFill>
            <a:ln>
              <a:noFill/>
            </a:ln>
            <a:effectLst>
              <a:outerShdw blurRad="114300" dist="38100" dir="11640000" algn="tr" rotWithShape="0">
                <a:prstClr val="black">
                  <a:alpha val="56000"/>
                </a:prstClr>
              </a:outerShdw>
            </a:effectLst>
            <a:scene3d>
              <a:camera prst="isometricTopUp">
                <a:rot lat="19800000" lon="19200000" rev="6300000"/>
              </a:camera>
              <a:lightRig rig="balanced" dir="t"/>
            </a:scene3d>
            <a:sp3d extrusionH="22225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6F83A56-5682-D447-B0C8-8C309E56FC26}"/>
                </a:ext>
              </a:extLst>
            </p:cNvPr>
            <p:cNvSpPr/>
            <p:nvPr/>
          </p:nvSpPr>
          <p:spPr>
            <a:xfrm rot="2700000">
              <a:off x="3145014" y="3135376"/>
              <a:ext cx="1895068" cy="1895068"/>
            </a:xfrm>
            <a:prstGeom prst="roundRect">
              <a:avLst>
                <a:gd name="adj" fmla="val 8081"/>
              </a:avLst>
            </a:prstGeom>
            <a:solidFill>
              <a:schemeClr val="accent3"/>
            </a:solidFill>
            <a:ln>
              <a:noFill/>
            </a:ln>
            <a:effectLst>
              <a:outerShdw blurRad="114300" dist="38100" dir="11640000" algn="tr" rotWithShape="0">
                <a:prstClr val="black">
                  <a:alpha val="56000"/>
                </a:prstClr>
              </a:outerShdw>
            </a:effectLst>
            <a:scene3d>
              <a:camera prst="isometricTopUp">
                <a:rot lat="19800000" lon="19200000" rev="6300000"/>
              </a:camera>
              <a:lightRig rig="balanced" dir="t"/>
            </a:scene3d>
            <a:sp3d extrusionH="22225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B16AA6E2-C768-7D43-816F-0354B77D6EAE}"/>
                </a:ext>
              </a:extLst>
            </p:cNvPr>
            <p:cNvSpPr/>
            <p:nvPr/>
          </p:nvSpPr>
          <p:spPr>
            <a:xfrm rot="2700000">
              <a:off x="3950380" y="3236803"/>
              <a:ext cx="1193447" cy="1193447"/>
            </a:xfrm>
            <a:prstGeom prst="roundRect">
              <a:avLst>
                <a:gd name="adj" fmla="val 8081"/>
              </a:avLst>
            </a:prstGeom>
            <a:solidFill>
              <a:schemeClr val="accent4"/>
            </a:solidFill>
            <a:ln>
              <a:noFill/>
            </a:ln>
            <a:effectLst>
              <a:outerShdw blurRad="114300" dist="38100" dir="11640000" algn="tr" rotWithShape="0">
                <a:prstClr val="black">
                  <a:alpha val="56000"/>
                </a:prstClr>
              </a:outerShdw>
            </a:effectLst>
            <a:scene3d>
              <a:camera prst="isometricTopUp">
                <a:rot lat="19800000" lon="19200000" rev="6300000"/>
              </a:camera>
              <a:lightRig rig="balanced" dir="t"/>
            </a:scene3d>
            <a:sp3d extrusionH="22225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1" name="Freeform 23">
            <a:extLst>
              <a:ext uri="{FF2B5EF4-FFF2-40B4-BE49-F238E27FC236}">
                <a16:creationId xmlns:a16="http://schemas.microsoft.com/office/drawing/2014/main" id="{BC499A3B-B209-A94A-BC95-FD5C44E86B8C}"/>
              </a:ext>
            </a:extLst>
          </p:cNvPr>
          <p:cNvSpPr>
            <a:spLocks/>
          </p:cNvSpPr>
          <p:nvPr/>
        </p:nvSpPr>
        <p:spPr bwMode="auto">
          <a:xfrm flipV="1">
            <a:off x="5334065" y="1507847"/>
            <a:ext cx="3080887" cy="1809892"/>
          </a:xfrm>
          <a:custGeom>
            <a:avLst/>
            <a:gdLst>
              <a:gd name="T0" fmla="*/ 1141 w 1141"/>
              <a:gd name="T1" fmla="*/ 365 h 365"/>
              <a:gd name="T2" fmla="*/ 475 w 1141"/>
              <a:gd name="T3" fmla="*/ 365 h 365"/>
              <a:gd name="T4" fmla="*/ 0 w 1141"/>
              <a:gd name="T5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1" h="365">
                <a:moveTo>
                  <a:pt x="1141" y="365"/>
                </a:moveTo>
                <a:lnTo>
                  <a:pt x="475" y="365"/>
                </a:lnTo>
                <a:lnTo>
                  <a:pt x="0" y="0"/>
                </a:lnTo>
              </a:path>
            </a:pathLst>
          </a:custGeom>
          <a:ln w="12700" cap="sq" cmpd="sng">
            <a:solidFill>
              <a:schemeClr val="tx1"/>
            </a:solidFill>
            <a:round/>
            <a:headEnd type="oval" w="lg" len="lg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latin typeface="Questrial" charset="0"/>
            </a:endParaRPr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7BADCD0E-10E0-3F4A-8C5F-394B1D904382}"/>
              </a:ext>
            </a:extLst>
          </p:cNvPr>
          <p:cNvSpPr>
            <a:spLocks/>
          </p:cNvSpPr>
          <p:nvPr/>
        </p:nvSpPr>
        <p:spPr bwMode="auto">
          <a:xfrm flipV="1">
            <a:off x="5390998" y="2650860"/>
            <a:ext cx="3080887" cy="948677"/>
          </a:xfrm>
          <a:custGeom>
            <a:avLst/>
            <a:gdLst>
              <a:gd name="T0" fmla="*/ 1141 w 1141"/>
              <a:gd name="T1" fmla="*/ 365 h 365"/>
              <a:gd name="T2" fmla="*/ 475 w 1141"/>
              <a:gd name="T3" fmla="*/ 365 h 365"/>
              <a:gd name="T4" fmla="*/ 0 w 1141"/>
              <a:gd name="T5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1" h="365">
                <a:moveTo>
                  <a:pt x="1141" y="365"/>
                </a:moveTo>
                <a:lnTo>
                  <a:pt x="475" y="365"/>
                </a:lnTo>
                <a:lnTo>
                  <a:pt x="0" y="0"/>
                </a:lnTo>
              </a:path>
            </a:pathLst>
          </a:custGeom>
          <a:ln w="12700" cap="sq" cmpd="sng">
            <a:solidFill>
              <a:schemeClr val="tx1"/>
            </a:solidFill>
            <a:round/>
            <a:headEnd type="oval" w="lg" len="lg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latin typeface="Questrial" charset="0"/>
            </a:endParaRPr>
          </a:p>
        </p:txBody>
      </p:sp>
      <p:sp>
        <p:nvSpPr>
          <p:cNvPr id="63" name="Freeform 23">
            <a:extLst>
              <a:ext uri="{FF2B5EF4-FFF2-40B4-BE49-F238E27FC236}">
                <a16:creationId xmlns:a16="http://schemas.microsoft.com/office/drawing/2014/main" id="{CEC5B9DE-9A28-8243-A670-A438489F79AE}"/>
              </a:ext>
            </a:extLst>
          </p:cNvPr>
          <p:cNvSpPr>
            <a:spLocks/>
          </p:cNvSpPr>
          <p:nvPr/>
        </p:nvSpPr>
        <p:spPr bwMode="auto">
          <a:xfrm>
            <a:off x="5390998" y="3879370"/>
            <a:ext cx="3080887" cy="1289241"/>
          </a:xfrm>
          <a:custGeom>
            <a:avLst/>
            <a:gdLst>
              <a:gd name="T0" fmla="*/ 1141 w 1141"/>
              <a:gd name="T1" fmla="*/ 365 h 365"/>
              <a:gd name="T2" fmla="*/ 475 w 1141"/>
              <a:gd name="T3" fmla="*/ 365 h 365"/>
              <a:gd name="T4" fmla="*/ 0 w 1141"/>
              <a:gd name="T5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1" h="365">
                <a:moveTo>
                  <a:pt x="1141" y="365"/>
                </a:moveTo>
                <a:lnTo>
                  <a:pt x="475" y="365"/>
                </a:lnTo>
                <a:lnTo>
                  <a:pt x="0" y="0"/>
                </a:lnTo>
              </a:path>
            </a:pathLst>
          </a:custGeom>
          <a:ln w="12700" cap="sq" cmpd="sng">
            <a:solidFill>
              <a:schemeClr val="tx1"/>
            </a:solidFill>
            <a:round/>
            <a:headEnd type="oval" w="lg" len="lg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latin typeface="Questrial" charset="0"/>
            </a:endParaRPr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D7E01260-EC3C-684C-838B-D9DFBD0F8D9E}"/>
              </a:ext>
            </a:extLst>
          </p:cNvPr>
          <p:cNvSpPr>
            <a:spLocks/>
          </p:cNvSpPr>
          <p:nvPr/>
        </p:nvSpPr>
        <p:spPr bwMode="auto">
          <a:xfrm>
            <a:off x="5410350" y="4172185"/>
            <a:ext cx="3061536" cy="2174218"/>
          </a:xfrm>
          <a:custGeom>
            <a:avLst/>
            <a:gdLst>
              <a:gd name="T0" fmla="*/ 1141 w 1141"/>
              <a:gd name="T1" fmla="*/ 365 h 365"/>
              <a:gd name="T2" fmla="*/ 475 w 1141"/>
              <a:gd name="T3" fmla="*/ 365 h 365"/>
              <a:gd name="T4" fmla="*/ 0 w 1141"/>
              <a:gd name="T5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1" h="365">
                <a:moveTo>
                  <a:pt x="1141" y="365"/>
                </a:moveTo>
                <a:lnTo>
                  <a:pt x="475" y="365"/>
                </a:lnTo>
                <a:lnTo>
                  <a:pt x="0" y="0"/>
                </a:lnTo>
              </a:path>
            </a:pathLst>
          </a:custGeom>
          <a:ln w="12700" cap="sq" cmpd="sng">
            <a:solidFill>
              <a:schemeClr val="tx1"/>
            </a:solidFill>
            <a:round/>
            <a:headEnd type="oval" w="lg" len="lg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latin typeface="Questrial" charset="0"/>
            </a:endParaRPr>
          </a:p>
        </p:txBody>
      </p:sp>
      <p:sp>
        <p:nvSpPr>
          <p:cNvPr id="65" name="Inhaltsplatzhalter 4">
            <a:extLst>
              <a:ext uri="{FF2B5EF4-FFF2-40B4-BE49-F238E27FC236}">
                <a16:creationId xmlns:a16="http://schemas.microsoft.com/office/drawing/2014/main" id="{C2267C77-A5FD-2943-9630-1C4383E5A394}"/>
              </a:ext>
            </a:extLst>
          </p:cNvPr>
          <p:cNvSpPr txBox="1">
            <a:spLocks/>
          </p:cNvSpPr>
          <p:nvPr/>
        </p:nvSpPr>
        <p:spPr>
          <a:xfrm>
            <a:off x="8652173" y="2343455"/>
            <a:ext cx="3362450" cy="79810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Applicants issued ID card that can be printed and used for school access and identification at the entrance for Entrance Test/Interview conducted by the school for various classes.</a:t>
            </a:r>
            <a:endParaRPr lang="en-US" sz="1200" dirty="0">
              <a:solidFill>
                <a:srgbClr val="002060"/>
              </a:solidFill>
              <a:latin typeface="Charter Roman" panose="02040503050506020203" pitchFamily="18" charset="0"/>
              <a:ea typeface="Open Sans Light" panose="020B0306030504020204" pitchFamily="34" charset="0"/>
              <a:cs typeface="Lato Light"/>
            </a:endParaRPr>
          </a:p>
        </p:txBody>
      </p:sp>
      <p:sp>
        <p:nvSpPr>
          <p:cNvPr id="66" name="Inhaltsplatzhalter 4">
            <a:extLst>
              <a:ext uri="{FF2B5EF4-FFF2-40B4-BE49-F238E27FC236}">
                <a16:creationId xmlns:a16="http://schemas.microsoft.com/office/drawing/2014/main" id="{CD31F588-91D4-D44C-97E9-EC5FEF9E2E78}"/>
              </a:ext>
            </a:extLst>
          </p:cNvPr>
          <p:cNvSpPr txBox="1">
            <a:spLocks/>
          </p:cNvSpPr>
          <p:nvPr/>
        </p:nvSpPr>
        <p:spPr>
          <a:xfrm flipH="1">
            <a:off x="8649013" y="1269782"/>
            <a:ext cx="3002685" cy="79810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Sc</a:t>
            </a: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hools to manage and coordinate the applicants to be scheduled for interview/admission tests  with integrated communications platform.</a:t>
            </a:r>
            <a:endParaRPr lang="en-US" sz="1200" dirty="0">
              <a:solidFill>
                <a:srgbClr val="002060"/>
              </a:solidFill>
              <a:latin typeface="Charter Roman" panose="02040503050506020203" pitchFamily="18" charset="0"/>
              <a:ea typeface="Open Sans Light" panose="020B0306030504020204" pitchFamily="34" charset="0"/>
              <a:cs typeface="Lato Light"/>
            </a:endParaRPr>
          </a:p>
        </p:txBody>
      </p:sp>
      <p:sp>
        <p:nvSpPr>
          <p:cNvPr id="67" name="Inhaltsplatzhalter 4">
            <a:extLst>
              <a:ext uri="{FF2B5EF4-FFF2-40B4-BE49-F238E27FC236}">
                <a16:creationId xmlns:a16="http://schemas.microsoft.com/office/drawing/2014/main" id="{B01CE838-75EB-D843-BE0A-D33765C895DD}"/>
              </a:ext>
            </a:extLst>
          </p:cNvPr>
          <p:cNvSpPr txBox="1">
            <a:spLocks/>
          </p:cNvSpPr>
          <p:nvPr/>
        </p:nvSpPr>
        <p:spPr>
          <a:xfrm>
            <a:off x="8610600" y="5883231"/>
            <a:ext cx="2623687" cy="9263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Invoice for parent to pay</a:t>
            </a:r>
            <a:r>
              <a:rPr lang="en-US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. 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Move candidate from Admissions list to Live class</a:t>
            </a:r>
            <a:br>
              <a:rPr lang="en-US" sz="1200" dirty="0">
                <a:solidFill>
                  <a:srgbClr val="002060"/>
                </a:solidFill>
                <a:latin typeface="Charter Roman" panose="02040503050506020203" pitchFamily="18" charset="0"/>
                <a:ea typeface="Open Sans Light" panose="020B0306030504020204" pitchFamily="34" charset="0"/>
                <a:cs typeface="Lato Light"/>
              </a:rPr>
            </a:br>
            <a:endParaRPr lang="en-US" sz="1200" dirty="0">
              <a:solidFill>
                <a:srgbClr val="002060"/>
              </a:solidFill>
              <a:latin typeface="Charter Roman" panose="02040503050506020203" pitchFamily="18" charset="0"/>
              <a:ea typeface="Open Sans Light" panose="020B0306030504020204" pitchFamily="34" charset="0"/>
              <a:cs typeface="Lato Light"/>
            </a:endParaRPr>
          </a:p>
        </p:txBody>
      </p:sp>
      <p:sp>
        <p:nvSpPr>
          <p:cNvPr id="68" name="Inhaltsplatzhalter 4">
            <a:extLst>
              <a:ext uri="{FF2B5EF4-FFF2-40B4-BE49-F238E27FC236}">
                <a16:creationId xmlns:a16="http://schemas.microsoft.com/office/drawing/2014/main" id="{2FC46D5C-7099-E04D-8534-01526144A9CA}"/>
              </a:ext>
            </a:extLst>
          </p:cNvPr>
          <p:cNvSpPr txBox="1">
            <a:spLocks/>
          </p:cNvSpPr>
          <p:nvPr/>
        </p:nvSpPr>
        <p:spPr>
          <a:xfrm flipH="1">
            <a:off x="8652173" y="4958581"/>
            <a:ext cx="3362450" cy="52007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Approval Mail Received by the Principal.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200" dirty="0">
                <a:solidFill>
                  <a:srgbClr val="002060"/>
                </a:solidFill>
                <a:latin typeface="Charter Roman" panose="02040503050506020203" pitchFamily="18" charset="0"/>
              </a:rPr>
              <a:t>Invoice Concession approval</a:t>
            </a:r>
            <a:endParaRPr lang="en-US" sz="1200" dirty="0">
              <a:solidFill>
                <a:srgbClr val="002060"/>
              </a:solidFill>
              <a:latin typeface="Charter Roman" panose="02040503050506020203" pitchFamily="18" charset="0"/>
              <a:ea typeface="Open Sans Light" panose="020B0306030504020204" pitchFamily="34" charset="0"/>
              <a:cs typeface="Lato Light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8EE03F84-8C0C-BB41-818C-74091DA656A1}"/>
              </a:ext>
            </a:extLst>
          </p:cNvPr>
          <p:cNvSpPr txBox="1">
            <a:spLocks/>
          </p:cNvSpPr>
          <p:nvPr/>
        </p:nvSpPr>
        <p:spPr>
          <a:xfrm rot="2676674">
            <a:off x="606196" y="2911364"/>
            <a:ext cx="2649368" cy="975335"/>
          </a:xfrm>
          <a:prstGeom prst="rect">
            <a:avLst/>
          </a:prstGeom>
          <a:noFill/>
          <a:ln>
            <a:noFill/>
          </a:ln>
          <a:effectLst/>
          <a:scene3d>
            <a:camera prst="isometricTopUp">
              <a:rot lat="19800000" lon="19200000" rev="6300000"/>
            </a:camera>
            <a:lightRig rig="balanced" dir="t"/>
          </a:scene3d>
          <a:sp3d extrusionH="22225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en-IN" b="1" dirty="0">
                <a:solidFill>
                  <a:schemeClr val="tx1"/>
                </a:solidFill>
                <a:latin typeface="Charter Roman" panose="02040503050506020203" pitchFamily="18" charset="0"/>
              </a:rPr>
              <a:t>Conversion Of Enquiry to Admissions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EEEDD18F-6B25-4040-A718-7FAA84A2E057}"/>
              </a:ext>
            </a:extLst>
          </p:cNvPr>
          <p:cNvSpPr txBox="1">
            <a:spLocks/>
          </p:cNvSpPr>
          <p:nvPr/>
        </p:nvSpPr>
        <p:spPr>
          <a:xfrm rot="2617987">
            <a:off x="1612758" y="3084258"/>
            <a:ext cx="2263510" cy="572302"/>
          </a:xfrm>
          <a:prstGeom prst="rect">
            <a:avLst/>
          </a:prstGeom>
          <a:noFill/>
          <a:ln>
            <a:noFill/>
          </a:ln>
          <a:effectLst/>
          <a:scene3d>
            <a:camera prst="isometricTopUp">
              <a:rot lat="19800000" lon="19200000" rev="6300000"/>
            </a:camera>
            <a:lightRig rig="balanced" dir="t"/>
          </a:scene3d>
          <a:sp3d extrusionH="22225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en-IN" sz="1600" b="1" dirty="0">
                <a:solidFill>
                  <a:schemeClr val="tx1"/>
                </a:solidFill>
                <a:latin typeface="Charter Roman" panose="02040503050506020203" pitchFamily="18" charset="0"/>
              </a:rPr>
              <a:t>Approval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7D9B3759-9AA8-4645-883A-90D785B6A8CA}"/>
              </a:ext>
            </a:extLst>
          </p:cNvPr>
          <p:cNvSpPr txBox="1">
            <a:spLocks/>
          </p:cNvSpPr>
          <p:nvPr/>
        </p:nvSpPr>
        <p:spPr>
          <a:xfrm rot="2617987">
            <a:off x="2411268" y="2815826"/>
            <a:ext cx="2263510" cy="943403"/>
          </a:xfrm>
          <a:prstGeom prst="rect">
            <a:avLst/>
          </a:prstGeom>
          <a:noFill/>
          <a:ln>
            <a:noFill/>
          </a:ln>
          <a:effectLst/>
          <a:scene3d>
            <a:camera prst="isometricTopUp">
              <a:rot lat="19800000" lon="19200000" rev="6300000"/>
            </a:camera>
            <a:lightRig rig="balanced" dir="t"/>
          </a:scene3d>
          <a:sp3d extrusionH="22225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en-IN" sz="1600" b="1" dirty="0">
                <a:solidFill>
                  <a:schemeClr val="tx1"/>
                </a:solidFill>
                <a:latin typeface="Charter Roman" panose="02040503050506020203" pitchFamily="18" charset="0"/>
              </a:rPr>
              <a:t>Admit Card ID Module</a:t>
            </a: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343112B5-6F00-A449-8D3F-F1A9DB97C3C4}"/>
              </a:ext>
            </a:extLst>
          </p:cNvPr>
          <p:cNvSpPr txBox="1">
            <a:spLocks/>
          </p:cNvSpPr>
          <p:nvPr/>
        </p:nvSpPr>
        <p:spPr>
          <a:xfrm rot="2658664">
            <a:off x="3346918" y="3043462"/>
            <a:ext cx="2263510" cy="572302"/>
          </a:xfrm>
          <a:prstGeom prst="rect">
            <a:avLst/>
          </a:prstGeom>
          <a:noFill/>
          <a:ln>
            <a:noFill/>
          </a:ln>
          <a:effectLst/>
          <a:scene3d>
            <a:camera prst="isometricTopUp">
              <a:rot lat="19800000" lon="19200000" rev="6300000"/>
            </a:camera>
            <a:lightRig rig="balanced" dir="t"/>
          </a:scene3d>
          <a:sp3d extrusionH="22225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en-IN" sz="1600" b="1" dirty="0">
                <a:solidFill>
                  <a:schemeClr val="tx1"/>
                </a:solidFill>
                <a:latin typeface="Charter Roman" panose="02040503050506020203" pitchFamily="18" charset="0"/>
              </a:rPr>
              <a:t>Pre-</a:t>
            </a:r>
          </a:p>
          <a:p>
            <a:pPr>
              <a:lnSpc>
                <a:spcPct val="110000"/>
              </a:lnSpc>
            </a:pPr>
            <a:r>
              <a:rPr lang="en-IN" sz="1600" b="1" dirty="0">
                <a:solidFill>
                  <a:schemeClr val="tx1"/>
                </a:solidFill>
                <a:latin typeface="Charter Roman" panose="02040503050506020203" pitchFamily="18" charset="0"/>
              </a:rPr>
              <a:t>admission </a:t>
            </a:r>
          </a:p>
          <a:p>
            <a:pPr>
              <a:lnSpc>
                <a:spcPct val="110000"/>
              </a:lnSpc>
            </a:pPr>
            <a:r>
              <a:rPr lang="en-IN" sz="1600" b="1" dirty="0">
                <a:solidFill>
                  <a:schemeClr val="tx1"/>
                </a:solidFill>
                <a:latin typeface="Charter Roman" panose="02040503050506020203" pitchFamily="18" charset="0"/>
              </a:rPr>
              <a:t>Module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FD9870-9BD0-4C4F-8CF4-30F3F3804451}"/>
              </a:ext>
            </a:extLst>
          </p:cNvPr>
          <p:cNvSpPr txBox="1"/>
          <p:nvPr/>
        </p:nvSpPr>
        <p:spPr>
          <a:xfrm>
            <a:off x="72932" y="141618"/>
            <a:ext cx="4922813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Maximize Admissions [3/3]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722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02994E-66D4-E540-AA6F-D8FF64920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E8062C-424D-8248-814A-2259C51D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7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93D989D-4A52-D84C-96A2-292BFA422750}"/>
              </a:ext>
            </a:extLst>
          </p:cNvPr>
          <p:cNvSpPr/>
          <p:nvPr/>
        </p:nvSpPr>
        <p:spPr>
          <a:xfrm>
            <a:off x="8947817" y="3481984"/>
            <a:ext cx="2613369" cy="67084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3438119-A04C-174F-B757-998B237AB634}"/>
              </a:ext>
            </a:extLst>
          </p:cNvPr>
          <p:cNvSpPr/>
          <p:nvPr/>
        </p:nvSpPr>
        <p:spPr>
          <a:xfrm>
            <a:off x="8871539" y="1103289"/>
            <a:ext cx="2689647" cy="6708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harter Roman" panose="02040503050506020203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2DF54E8-4D91-3046-A941-D32E0C348504}"/>
              </a:ext>
            </a:extLst>
          </p:cNvPr>
          <p:cNvSpPr/>
          <p:nvPr/>
        </p:nvSpPr>
        <p:spPr>
          <a:xfrm>
            <a:off x="4801662" y="1103290"/>
            <a:ext cx="2689647" cy="6708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arter Roman" panose="02040503050506020203" pitchFamily="18" charset="0"/>
              </a:rPr>
              <a:t>Syllabus Planning </a:t>
            </a:r>
          </a:p>
          <a:p>
            <a:pPr algn="ctr"/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arter Roman" panose="02040503050506020203" pitchFamily="18" charset="0"/>
              </a:rPr>
              <a:t>&amp; Unit &amp; Lesson Plan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C0A311-06A7-C043-8D77-ABF788A88C2E}"/>
              </a:ext>
            </a:extLst>
          </p:cNvPr>
          <p:cNvSpPr/>
          <p:nvPr/>
        </p:nvSpPr>
        <p:spPr>
          <a:xfrm>
            <a:off x="554537" y="1119803"/>
            <a:ext cx="2689647" cy="6708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4CECA5-C5AF-1B49-8F85-8AB95C36D039}"/>
              </a:ext>
            </a:extLst>
          </p:cNvPr>
          <p:cNvSpPr txBox="1">
            <a:spLocks noChangeAspect="1"/>
          </p:cNvSpPr>
          <p:nvPr/>
        </p:nvSpPr>
        <p:spPr>
          <a:xfrm>
            <a:off x="108534" y="1950217"/>
            <a:ext cx="3581655" cy="12238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9710" tIns="54855" rIns="109710" bIns="54855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b="1" dirty="0">
                <a:solidFill>
                  <a:srgbClr val="002060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Day wise/Period Wise Attendance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b="1" dirty="0">
                <a:solidFill>
                  <a:srgbClr val="002060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Auto attendance for Online Classes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Multiple statuses in attendance</a:t>
            </a:r>
            <a:endParaRPr lang="en-US" sz="1400" b="1" dirty="0">
              <a:solidFill>
                <a:srgbClr val="002060"/>
              </a:solidFill>
              <a:latin typeface="Charter Roman" panose="020405030505060202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b="1" dirty="0">
                <a:solidFill>
                  <a:srgbClr val="002060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Exhaustive attendance Reports</a:t>
            </a:r>
          </a:p>
          <a:p>
            <a:pPr marL="171450" indent="-171450" algn="ctr">
              <a:lnSpc>
                <a:spcPct val="110000"/>
              </a:lnSpc>
              <a:buFont typeface="Wingdings" pitchFamily="2" charset="2"/>
              <a:buChar char="q"/>
            </a:pPr>
            <a:endParaRPr lang="en-US" sz="1050" b="1" dirty="0">
              <a:solidFill>
                <a:schemeClr val="tx2"/>
              </a:solidFill>
              <a:latin typeface="Charter Roman" panose="020405030505060202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77B44-FE9F-6A46-B39F-5E842307B445}"/>
              </a:ext>
            </a:extLst>
          </p:cNvPr>
          <p:cNvSpPr txBox="1"/>
          <p:nvPr/>
        </p:nvSpPr>
        <p:spPr>
          <a:xfrm>
            <a:off x="8475748" y="1860849"/>
            <a:ext cx="3509741" cy="12788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710" tIns="54855" rIns="109710" bIns="54855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Auto replication</a:t>
            </a:r>
            <a:endParaRPr lang="en-US" sz="1400" b="1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Teacher’s occupancy reports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Reflecting teacher’s leaves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Teacher’s Substitution scheduling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Optional Subjects based time-table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02FDC6-D7D4-5F40-9C9D-87387663F7D9}"/>
              </a:ext>
            </a:extLst>
          </p:cNvPr>
          <p:cNvSpPr txBox="1"/>
          <p:nvPr/>
        </p:nvSpPr>
        <p:spPr>
          <a:xfrm>
            <a:off x="8470663" y="4270742"/>
            <a:ext cx="3514825" cy="151584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710" tIns="54855" rIns="109710" bIns="54855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b="1" dirty="0">
                <a:solidFill>
                  <a:srgbClr val="002060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Close Loop 1: </a:t>
            </a: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Assigning Homework to students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Closing Loop 2: Uploading HomeWorks by the students from the app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b="1" dirty="0">
                <a:solidFill>
                  <a:srgbClr val="002060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Remarks by the teacher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EFB000-801F-E44B-BA99-8F974412F0F6}"/>
              </a:ext>
            </a:extLst>
          </p:cNvPr>
          <p:cNvSpPr txBox="1"/>
          <p:nvPr/>
        </p:nvSpPr>
        <p:spPr>
          <a:xfrm>
            <a:off x="4304614" y="1895202"/>
            <a:ext cx="3556709" cy="12788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710" tIns="54855" rIns="109710" bIns="54855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Integrated with Timetable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Meticulous &amp; Rigorous planning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Defined timelines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Follow-up Alerts &amp; Reminders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Multi-level review before execution</a:t>
            </a:r>
            <a:endParaRPr lang="en-US" sz="1000" dirty="0">
              <a:solidFill>
                <a:srgbClr val="002060"/>
              </a:solidFill>
              <a:latin typeface="Charter Roman" panose="020405030505060202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24A44-BD00-6A4F-8931-A81FA3BD155C}"/>
              </a:ext>
            </a:extLst>
          </p:cNvPr>
          <p:cNvSpPr txBox="1"/>
          <p:nvPr/>
        </p:nvSpPr>
        <p:spPr>
          <a:xfrm>
            <a:off x="168540" y="4270742"/>
            <a:ext cx="3535899" cy="22268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9710" tIns="54855" rIns="109710" bIns="54855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Participate Option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Event Report &amp; instruction publication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Activity Consent forms signed by parents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Activity fee integrated with fee payment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Ready to print Co-scholastics certificates</a:t>
            </a:r>
            <a:endParaRPr lang="en-US" sz="1400" b="1" dirty="0">
              <a:solidFill>
                <a:srgbClr val="002060"/>
              </a:solidFill>
              <a:latin typeface="Charter Roman" panose="020405030505060202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38E0D0-12B1-A543-8BF2-F9D3B300CEC1}"/>
              </a:ext>
            </a:extLst>
          </p:cNvPr>
          <p:cNvSpPr txBox="1"/>
          <p:nvPr/>
        </p:nvSpPr>
        <p:spPr>
          <a:xfrm>
            <a:off x="4304613" y="4277349"/>
            <a:ext cx="3556709" cy="198982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710" tIns="54855" rIns="109710" bIns="54855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Replaces Traditional diary for effective communication between Parent &amp; School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Rich text features available in the editor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Allows attachment of all kinds from PDF to JPG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IN" sz="1400" b="1" dirty="0">
                <a:solidFill>
                  <a:srgbClr val="002060"/>
                </a:solidFill>
                <a:latin typeface="Charter Roman" panose="02040503050506020203" pitchFamily="18" charset="0"/>
              </a:rPr>
              <a:t>Read receipt feature available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0B9F1B-F240-894F-B70D-F8910423483A}"/>
              </a:ext>
            </a:extLst>
          </p:cNvPr>
          <p:cNvCxnSpPr/>
          <p:nvPr/>
        </p:nvCxnSpPr>
        <p:spPr>
          <a:xfrm>
            <a:off x="0" y="-19050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12AEAE2-5989-744C-AEED-F9A4BE0ED976}"/>
              </a:ext>
            </a:extLst>
          </p:cNvPr>
          <p:cNvCxnSpPr/>
          <p:nvPr/>
        </p:nvCxnSpPr>
        <p:spPr>
          <a:xfrm>
            <a:off x="12192000" y="-19050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CEB5A64-75CD-5743-907C-69788BC6B7C4}"/>
              </a:ext>
            </a:extLst>
          </p:cNvPr>
          <p:cNvSpPr/>
          <p:nvPr/>
        </p:nvSpPr>
        <p:spPr>
          <a:xfrm>
            <a:off x="377287" y="1161821"/>
            <a:ext cx="3044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arter Roman" panose="02040503050506020203" pitchFamily="18" charset="0"/>
                <a:ea typeface="Open Sans" charset="0"/>
                <a:cs typeface="Open Sans" charset="0"/>
              </a:rPr>
              <a:t>Attendance </a:t>
            </a:r>
          </a:p>
          <a:p>
            <a:pPr algn="ctr"/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arter Roman" panose="02040503050506020203" pitchFamily="18" charset="0"/>
                <a:ea typeface="Open Sans" charset="0"/>
                <a:cs typeface="Open Sans" charset="0"/>
              </a:rPr>
              <a:t>(Online Class/ Offline Class)</a:t>
            </a:r>
            <a:endParaRPr lang="id-ID" sz="1600" b="1" dirty="0">
              <a:solidFill>
                <a:schemeClr val="bg1"/>
              </a:solidFill>
              <a:latin typeface="Charter Roman" panose="02040503050506020203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535DCC-C2C7-A14C-BB25-2336122A3EEE}"/>
              </a:ext>
            </a:extLst>
          </p:cNvPr>
          <p:cNvSpPr/>
          <p:nvPr/>
        </p:nvSpPr>
        <p:spPr>
          <a:xfrm>
            <a:off x="8954402" y="1258889"/>
            <a:ext cx="2547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arter Roman" panose="02040503050506020203" pitchFamily="18" charset="0"/>
              </a:rPr>
              <a:t>Timetable Automation</a:t>
            </a:r>
            <a:endParaRPr lang="id-ID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harter Roman" panose="02040503050506020203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452DC8-8C42-C043-90E4-0B8D427E2FF9}"/>
              </a:ext>
            </a:extLst>
          </p:cNvPr>
          <p:cNvSpPr/>
          <p:nvPr/>
        </p:nvSpPr>
        <p:spPr>
          <a:xfrm>
            <a:off x="8695420" y="3481331"/>
            <a:ext cx="3118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arter Roman" panose="02040503050506020203" pitchFamily="18" charset="0"/>
              </a:rPr>
              <a:t>Close Looping </a:t>
            </a:r>
          </a:p>
          <a:p>
            <a:pPr algn="ctr"/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arter Roman" panose="02040503050506020203" pitchFamily="18" charset="0"/>
              </a:rPr>
              <a:t>Homework Module</a:t>
            </a:r>
            <a:endParaRPr lang="id-ID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harter Roman" panose="02040503050506020203" pitchFamily="18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8751790-72E0-F542-90B8-85BFADEBD7D2}"/>
              </a:ext>
            </a:extLst>
          </p:cNvPr>
          <p:cNvSpPr/>
          <p:nvPr/>
        </p:nvSpPr>
        <p:spPr>
          <a:xfrm>
            <a:off x="4870034" y="3486318"/>
            <a:ext cx="2534376" cy="67084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CA50D2-AB4D-314A-8D6B-E90710772ACA}"/>
              </a:ext>
            </a:extLst>
          </p:cNvPr>
          <p:cNvSpPr/>
          <p:nvPr/>
        </p:nvSpPr>
        <p:spPr>
          <a:xfrm>
            <a:off x="5193361" y="3638619"/>
            <a:ext cx="20237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arter Roman" panose="02040503050506020203" pitchFamily="18" charset="0"/>
              </a:rPr>
              <a:t>Diary Management</a:t>
            </a:r>
            <a:endParaRPr lang="id-ID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harter Roman" panose="02040503050506020203" pitchFamily="18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0D20F01-8BC3-ED40-90B3-C2AB460229C2}"/>
              </a:ext>
            </a:extLst>
          </p:cNvPr>
          <p:cNvSpPr/>
          <p:nvPr/>
        </p:nvSpPr>
        <p:spPr>
          <a:xfrm>
            <a:off x="401299" y="3377681"/>
            <a:ext cx="2925328" cy="7779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arter Roman" panose="02040503050506020203" pitchFamily="18" charset="0"/>
              </a:rPr>
              <a:t>Extra – Curricular Activity (ECA) with participation</a:t>
            </a:r>
            <a:endParaRPr lang="id-ID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harter Roman" panose="02040503050506020203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C41FAE-0411-7E41-9791-C65FC2889CFB}"/>
              </a:ext>
            </a:extLst>
          </p:cNvPr>
          <p:cNvSpPr txBox="1"/>
          <p:nvPr/>
        </p:nvSpPr>
        <p:spPr>
          <a:xfrm>
            <a:off x="72932" y="141618"/>
            <a:ext cx="5033475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Class Management Ops [1/3]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23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7A3F98-750A-554D-BFFA-B531237EF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463B63-88D6-A14C-90A4-DEAE9A160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56CB0C-6C3C-2D49-A33F-5A36D90973A9}"/>
              </a:ext>
            </a:extLst>
          </p:cNvPr>
          <p:cNvGrpSpPr/>
          <p:nvPr/>
        </p:nvGrpSpPr>
        <p:grpSpPr>
          <a:xfrm>
            <a:off x="3736210" y="1580961"/>
            <a:ext cx="4895850" cy="2580823"/>
            <a:chOff x="6574850" y="3932271"/>
            <a:chExt cx="6639128" cy="5141400"/>
          </a:xfrm>
        </p:grpSpPr>
        <p:sp>
          <p:nvSpPr>
            <p:cNvPr id="5" name="Freeform 139">
              <a:extLst>
                <a:ext uri="{FF2B5EF4-FFF2-40B4-BE49-F238E27FC236}">
                  <a16:creationId xmlns:a16="http://schemas.microsoft.com/office/drawing/2014/main" id="{F7CAF852-35AB-DC48-BEA2-FB7731A666F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830541" y="4645312"/>
              <a:ext cx="699394" cy="2067478"/>
            </a:xfrm>
            <a:custGeom>
              <a:avLst/>
              <a:gdLst>
                <a:gd name="T0" fmla="*/ 445 w 445"/>
                <a:gd name="T1" fmla="*/ 1212 h 1212"/>
                <a:gd name="T2" fmla="*/ 0 w 445"/>
                <a:gd name="T3" fmla="*/ 1115 h 1212"/>
                <a:gd name="T4" fmla="*/ 0 w 445"/>
                <a:gd name="T5" fmla="*/ 234 h 1212"/>
                <a:gd name="T6" fmla="*/ 445 w 445"/>
                <a:gd name="T7" fmla="*/ 0 h 1212"/>
                <a:gd name="T8" fmla="*/ 445 w 445"/>
                <a:gd name="T9" fmla="*/ 1212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1212">
                  <a:moveTo>
                    <a:pt x="445" y="1212"/>
                  </a:moveTo>
                  <a:lnTo>
                    <a:pt x="0" y="1115"/>
                  </a:lnTo>
                  <a:lnTo>
                    <a:pt x="0" y="234"/>
                  </a:lnTo>
                  <a:lnTo>
                    <a:pt x="445" y="0"/>
                  </a:lnTo>
                  <a:lnTo>
                    <a:pt x="445" y="121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6" name="Freeform 140">
              <a:extLst>
                <a:ext uri="{FF2B5EF4-FFF2-40B4-BE49-F238E27FC236}">
                  <a16:creationId xmlns:a16="http://schemas.microsoft.com/office/drawing/2014/main" id="{03FA7FB6-634A-4345-A4F5-3E01CCCAF0F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800689" y="4675164"/>
              <a:ext cx="759099" cy="2067478"/>
            </a:xfrm>
            <a:custGeom>
              <a:avLst/>
              <a:gdLst>
                <a:gd name="T0" fmla="*/ 445 w 445"/>
                <a:gd name="T1" fmla="*/ 1212 h 1212"/>
                <a:gd name="T2" fmla="*/ 0 w 445"/>
                <a:gd name="T3" fmla="*/ 1115 h 1212"/>
                <a:gd name="T4" fmla="*/ 0 w 445"/>
                <a:gd name="T5" fmla="*/ 234 h 1212"/>
                <a:gd name="T6" fmla="*/ 445 w 445"/>
                <a:gd name="T7" fmla="*/ 0 h 1212"/>
                <a:gd name="T8" fmla="*/ 445 w 445"/>
                <a:gd name="T9" fmla="*/ 1212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1212">
                  <a:moveTo>
                    <a:pt x="445" y="1212"/>
                  </a:moveTo>
                  <a:lnTo>
                    <a:pt x="0" y="1115"/>
                  </a:lnTo>
                  <a:lnTo>
                    <a:pt x="0" y="234"/>
                  </a:lnTo>
                  <a:lnTo>
                    <a:pt x="445" y="0"/>
                  </a:lnTo>
                  <a:lnTo>
                    <a:pt x="445" y="12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7" name="Freeform 141">
              <a:extLst>
                <a:ext uri="{FF2B5EF4-FFF2-40B4-BE49-F238E27FC236}">
                  <a16:creationId xmlns:a16="http://schemas.microsoft.com/office/drawing/2014/main" id="{4A978D38-6E3F-C543-99F2-6AE727DB954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8876" y="5816370"/>
              <a:ext cx="1642723" cy="2067478"/>
            </a:xfrm>
            <a:custGeom>
              <a:avLst/>
              <a:gdLst>
                <a:gd name="T0" fmla="*/ 0 w 963"/>
                <a:gd name="T1" fmla="*/ 1212 h 1212"/>
                <a:gd name="T2" fmla="*/ 963 w 963"/>
                <a:gd name="T3" fmla="*/ 1115 h 1212"/>
                <a:gd name="T4" fmla="*/ 963 w 963"/>
                <a:gd name="T5" fmla="*/ 166 h 1212"/>
                <a:gd name="T6" fmla="*/ 0 w 963"/>
                <a:gd name="T7" fmla="*/ 0 h 1212"/>
                <a:gd name="T8" fmla="*/ 0 w 963"/>
                <a:gd name="T9" fmla="*/ 1212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3" h="1212">
                  <a:moveTo>
                    <a:pt x="0" y="1212"/>
                  </a:moveTo>
                  <a:lnTo>
                    <a:pt x="963" y="1115"/>
                  </a:lnTo>
                  <a:lnTo>
                    <a:pt x="963" y="166"/>
                  </a:lnTo>
                  <a:lnTo>
                    <a:pt x="0" y="0"/>
                  </a:lnTo>
                  <a:lnTo>
                    <a:pt x="0" y="1212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8" name="Freeform 142">
              <a:extLst>
                <a:ext uri="{FF2B5EF4-FFF2-40B4-BE49-F238E27FC236}">
                  <a16:creationId xmlns:a16="http://schemas.microsoft.com/office/drawing/2014/main" id="{15DF69FB-F1DE-D44E-B0D4-6A1A1C33927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8876" y="5816370"/>
              <a:ext cx="1642723" cy="2067478"/>
            </a:xfrm>
            <a:custGeom>
              <a:avLst/>
              <a:gdLst>
                <a:gd name="T0" fmla="*/ 0 w 963"/>
                <a:gd name="T1" fmla="*/ 1212 h 1212"/>
                <a:gd name="T2" fmla="*/ 963 w 963"/>
                <a:gd name="T3" fmla="*/ 1115 h 1212"/>
                <a:gd name="T4" fmla="*/ 963 w 963"/>
                <a:gd name="T5" fmla="*/ 166 h 1212"/>
                <a:gd name="T6" fmla="*/ 0 w 963"/>
                <a:gd name="T7" fmla="*/ 0 h 1212"/>
                <a:gd name="T8" fmla="*/ 0 w 963"/>
                <a:gd name="T9" fmla="*/ 1212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3" h="1212">
                  <a:moveTo>
                    <a:pt x="0" y="1212"/>
                  </a:moveTo>
                  <a:lnTo>
                    <a:pt x="963" y="1115"/>
                  </a:lnTo>
                  <a:lnTo>
                    <a:pt x="963" y="166"/>
                  </a:lnTo>
                  <a:lnTo>
                    <a:pt x="0" y="0"/>
                  </a:lnTo>
                  <a:lnTo>
                    <a:pt x="0" y="12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9" name="Freeform 143">
              <a:extLst>
                <a:ext uri="{FF2B5EF4-FFF2-40B4-BE49-F238E27FC236}">
                  <a16:creationId xmlns:a16="http://schemas.microsoft.com/office/drawing/2014/main" id="{D81E46C5-EC2E-324F-8AE4-CF92798D626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369489" y="4557461"/>
              <a:ext cx="1627371" cy="1710957"/>
            </a:xfrm>
            <a:custGeom>
              <a:avLst/>
              <a:gdLst>
                <a:gd name="T0" fmla="*/ 954 w 954"/>
                <a:gd name="T1" fmla="*/ 1003 h 1003"/>
                <a:gd name="T2" fmla="*/ 0 w 954"/>
                <a:gd name="T3" fmla="*/ 915 h 1003"/>
                <a:gd name="T4" fmla="*/ 0 w 954"/>
                <a:gd name="T5" fmla="*/ 255 h 1003"/>
                <a:gd name="T6" fmla="*/ 954 w 954"/>
                <a:gd name="T7" fmla="*/ 0 h 1003"/>
                <a:gd name="T8" fmla="*/ 954 w 954"/>
                <a:gd name="T9" fmla="*/ 1003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4" h="1003">
                  <a:moveTo>
                    <a:pt x="954" y="1003"/>
                  </a:moveTo>
                  <a:lnTo>
                    <a:pt x="0" y="915"/>
                  </a:lnTo>
                  <a:lnTo>
                    <a:pt x="0" y="255"/>
                  </a:lnTo>
                  <a:lnTo>
                    <a:pt x="954" y="0"/>
                  </a:lnTo>
                  <a:lnTo>
                    <a:pt x="954" y="10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10" name="Freeform 144">
              <a:extLst>
                <a:ext uri="{FF2B5EF4-FFF2-40B4-BE49-F238E27FC236}">
                  <a16:creationId xmlns:a16="http://schemas.microsoft.com/office/drawing/2014/main" id="{953F091F-D5E7-0346-B86E-510B9B9562E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093143" y="6461178"/>
              <a:ext cx="2180063" cy="1710957"/>
            </a:xfrm>
            <a:custGeom>
              <a:avLst/>
              <a:gdLst>
                <a:gd name="T0" fmla="*/ 0 w 1278"/>
                <a:gd name="T1" fmla="*/ 1003 h 1003"/>
                <a:gd name="T2" fmla="*/ 1278 w 1278"/>
                <a:gd name="T3" fmla="*/ 915 h 1003"/>
                <a:gd name="T4" fmla="*/ 1278 w 1278"/>
                <a:gd name="T5" fmla="*/ 163 h 1003"/>
                <a:gd name="T6" fmla="*/ 0 w 1278"/>
                <a:gd name="T7" fmla="*/ 0 h 1003"/>
                <a:gd name="T8" fmla="*/ 0 w 1278"/>
                <a:gd name="T9" fmla="*/ 1003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8" h="1003">
                  <a:moveTo>
                    <a:pt x="0" y="1003"/>
                  </a:moveTo>
                  <a:lnTo>
                    <a:pt x="1278" y="915"/>
                  </a:lnTo>
                  <a:lnTo>
                    <a:pt x="1278" y="163"/>
                  </a:lnTo>
                  <a:lnTo>
                    <a:pt x="0" y="0"/>
                  </a:lnTo>
                  <a:lnTo>
                    <a:pt x="0" y="100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11" name="Freeform 145">
              <a:extLst>
                <a:ext uri="{FF2B5EF4-FFF2-40B4-BE49-F238E27FC236}">
                  <a16:creationId xmlns:a16="http://schemas.microsoft.com/office/drawing/2014/main" id="{144EC120-AB7E-E544-8B4B-C254771243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293008" y="6323858"/>
              <a:ext cx="629455" cy="2065772"/>
            </a:xfrm>
            <a:custGeom>
              <a:avLst/>
              <a:gdLst>
                <a:gd name="T0" fmla="*/ 0 w 369"/>
                <a:gd name="T1" fmla="*/ 0 h 1211"/>
                <a:gd name="T2" fmla="*/ 369 w 369"/>
                <a:gd name="T3" fmla="*/ 97 h 1211"/>
                <a:gd name="T4" fmla="*/ 369 w 369"/>
                <a:gd name="T5" fmla="*/ 977 h 1211"/>
                <a:gd name="T6" fmla="*/ 0 w 369"/>
                <a:gd name="T7" fmla="*/ 1211 h 1211"/>
                <a:gd name="T8" fmla="*/ 0 w 369"/>
                <a:gd name="T9" fmla="*/ 0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1211">
                  <a:moveTo>
                    <a:pt x="0" y="0"/>
                  </a:moveTo>
                  <a:lnTo>
                    <a:pt x="369" y="97"/>
                  </a:lnTo>
                  <a:lnTo>
                    <a:pt x="369" y="977"/>
                  </a:lnTo>
                  <a:lnTo>
                    <a:pt x="0" y="1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12" name="Freeform 146">
              <a:extLst>
                <a:ext uri="{FF2B5EF4-FFF2-40B4-BE49-F238E27FC236}">
                  <a16:creationId xmlns:a16="http://schemas.microsoft.com/office/drawing/2014/main" id="{38406E7D-583A-B040-85FF-4B134F9E2F1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751404" y="5152799"/>
              <a:ext cx="1712663" cy="2065772"/>
            </a:xfrm>
            <a:custGeom>
              <a:avLst/>
              <a:gdLst>
                <a:gd name="T0" fmla="*/ 1004 w 1004"/>
                <a:gd name="T1" fmla="*/ 0 h 1211"/>
                <a:gd name="T2" fmla="*/ 0 w 1004"/>
                <a:gd name="T3" fmla="*/ 97 h 1211"/>
                <a:gd name="T4" fmla="*/ 0 w 1004"/>
                <a:gd name="T5" fmla="*/ 1046 h 1211"/>
                <a:gd name="T6" fmla="*/ 1004 w 1004"/>
                <a:gd name="T7" fmla="*/ 1211 h 1211"/>
                <a:gd name="T8" fmla="*/ 1004 w 1004"/>
                <a:gd name="T9" fmla="*/ 0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4" h="1211">
                  <a:moveTo>
                    <a:pt x="1004" y="0"/>
                  </a:moveTo>
                  <a:lnTo>
                    <a:pt x="0" y="97"/>
                  </a:lnTo>
                  <a:lnTo>
                    <a:pt x="0" y="1046"/>
                  </a:lnTo>
                  <a:lnTo>
                    <a:pt x="1004" y="1211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13" name="Freeform 147">
              <a:extLst>
                <a:ext uri="{FF2B5EF4-FFF2-40B4-BE49-F238E27FC236}">
                  <a16:creationId xmlns:a16="http://schemas.microsoft.com/office/drawing/2014/main" id="{53835908-55F7-8041-8B5C-E52E890AE7B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822671" y="6769935"/>
              <a:ext cx="1562549" cy="1710957"/>
            </a:xfrm>
            <a:custGeom>
              <a:avLst/>
              <a:gdLst>
                <a:gd name="T0" fmla="*/ 0 w 916"/>
                <a:gd name="T1" fmla="*/ 0 h 1003"/>
                <a:gd name="T2" fmla="*/ 916 w 916"/>
                <a:gd name="T3" fmla="*/ 87 h 1003"/>
                <a:gd name="T4" fmla="*/ 916 w 916"/>
                <a:gd name="T5" fmla="*/ 747 h 1003"/>
                <a:gd name="T6" fmla="*/ 0 w 916"/>
                <a:gd name="T7" fmla="*/ 1003 h 1003"/>
                <a:gd name="T8" fmla="*/ 0 w 916"/>
                <a:gd name="T9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1003">
                  <a:moveTo>
                    <a:pt x="0" y="0"/>
                  </a:moveTo>
                  <a:lnTo>
                    <a:pt x="916" y="87"/>
                  </a:lnTo>
                  <a:lnTo>
                    <a:pt x="916" y="747"/>
                  </a:lnTo>
                  <a:lnTo>
                    <a:pt x="0" y="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14" name="Freeform 148">
              <a:extLst>
                <a:ext uri="{FF2B5EF4-FFF2-40B4-BE49-F238E27FC236}">
                  <a16:creationId xmlns:a16="http://schemas.microsoft.com/office/drawing/2014/main" id="{C3806927-EA35-8048-AAD0-64D2B5D9A2B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477238" y="4870483"/>
              <a:ext cx="2253414" cy="1710957"/>
            </a:xfrm>
            <a:custGeom>
              <a:avLst/>
              <a:gdLst>
                <a:gd name="T0" fmla="*/ 1321 w 1321"/>
                <a:gd name="T1" fmla="*/ 0 h 1003"/>
                <a:gd name="T2" fmla="*/ 0 w 1321"/>
                <a:gd name="T3" fmla="*/ 87 h 1003"/>
                <a:gd name="T4" fmla="*/ 0 w 1321"/>
                <a:gd name="T5" fmla="*/ 840 h 1003"/>
                <a:gd name="T6" fmla="*/ 1321 w 1321"/>
                <a:gd name="T7" fmla="*/ 1003 h 1003"/>
                <a:gd name="T8" fmla="*/ 1321 w 1321"/>
                <a:gd name="T9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1" h="1003">
                  <a:moveTo>
                    <a:pt x="1321" y="0"/>
                  </a:moveTo>
                  <a:lnTo>
                    <a:pt x="0" y="87"/>
                  </a:lnTo>
                  <a:lnTo>
                    <a:pt x="0" y="840"/>
                  </a:lnTo>
                  <a:lnTo>
                    <a:pt x="1321" y="1003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15" name="Freeform 149">
              <a:extLst>
                <a:ext uri="{FF2B5EF4-FFF2-40B4-BE49-F238E27FC236}">
                  <a16:creationId xmlns:a16="http://schemas.microsoft.com/office/drawing/2014/main" id="{E678CFE4-DEA4-1241-BCC8-8CFFF3B8BDE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593710" y="4439758"/>
              <a:ext cx="2601405" cy="1586431"/>
            </a:xfrm>
            <a:custGeom>
              <a:avLst/>
              <a:gdLst>
                <a:gd name="T0" fmla="*/ 1525 w 1525"/>
                <a:gd name="T1" fmla="*/ 930 h 930"/>
                <a:gd name="T2" fmla="*/ 0 w 1525"/>
                <a:gd name="T3" fmla="*/ 831 h 930"/>
                <a:gd name="T4" fmla="*/ 0 w 1525"/>
                <a:gd name="T5" fmla="*/ 97 h 930"/>
                <a:gd name="T6" fmla="*/ 1525 w 1525"/>
                <a:gd name="T7" fmla="*/ 0 h 930"/>
                <a:gd name="T8" fmla="*/ 1525 w 1525"/>
                <a:gd name="T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5" h="930">
                  <a:moveTo>
                    <a:pt x="1525" y="930"/>
                  </a:moveTo>
                  <a:lnTo>
                    <a:pt x="0" y="831"/>
                  </a:lnTo>
                  <a:lnTo>
                    <a:pt x="0" y="97"/>
                  </a:lnTo>
                  <a:lnTo>
                    <a:pt x="1525" y="0"/>
                  </a:lnTo>
                  <a:lnTo>
                    <a:pt x="1525" y="9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16" name="Freeform 150">
              <a:extLst>
                <a:ext uri="{FF2B5EF4-FFF2-40B4-BE49-F238E27FC236}">
                  <a16:creationId xmlns:a16="http://schemas.microsoft.com/office/drawing/2014/main" id="{B4D5F0FD-A2E5-C049-A182-DA5CCB42BD2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624416" y="7010458"/>
              <a:ext cx="2539995" cy="1586431"/>
            </a:xfrm>
            <a:custGeom>
              <a:avLst/>
              <a:gdLst>
                <a:gd name="T0" fmla="*/ 0 w 1489"/>
                <a:gd name="T1" fmla="*/ 930 h 930"/>
                <a:gd name="T2" fmla="*/ 1489 w 1489"/>
                <a:gd name="T3" fmla="*/ 831 h 930"/>
                <a:gd name="T4" fmla="*/ 1489 w 1489"/>
                <a:gd name="T5" fmla="*/ 97 h 930"/>
                <a:gd name="T6" fmla="*/ 0 w 1489"/>
                <a:gd name="T7" fmla="*/ 0 h 930"/>
                <a:gd name="T8" fmla="*/ 0 w 1489"/>
                <a:gd name="T9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9" h="930">
                  <a:moveTo>
                    <a:pt x="0" y="930"/>
                  </a:moveTo>
                  <a:lnTo>
                    <a:pt x="1489" y="831"/>
                  </a:lnTo>
                  <a:lnTo>
                    <a:pt x="1489" y="97"/>
                  </a:lnTo>
                  <a:lnTo>
                    <a:pt x="0" y="0"/>
                  </a:lnTo>
                  <a:lnTo>
                    <a:pt x="0" y="93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17" name="Freeform 152">
              <a:extLst>
                <a:ext uri="{FF2B5EF4-FFF2-40B4-BE49-F238E27FC236}">
                  <a16:creationId xmlns:a16="http://schemas.microsoft.com/office/drawing/2014/main" id="{48C0AAAD-3992-4041-9A35-A85D5FC32F73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12636550" y="5499084"/>
              <a:ext cx="747158" cy="407696"/>
            </a:xfrm>
            <a:custGeom>
              <a:avLst/>
              <a:gdLst>
                <a:gd name="T0" fmla="*/ 0 w 438"/>
                <a:gd name="T1" fmla="*/ 234 h 239"/>
                <a:gd name="T2" fmla="*/ 0 w 438"/>
                <a:gd name="T3" fmla="*/ 234 h 239"/>
                <a:gd name="T4" fmla="*/ 0 w 438"/>
                <a:gd name="T5" fmla="*/ 239 h 239"/>
                <a:gd name="T6" fmla="*/ 0 w 438"/>
                <a:gd name="T7" fmla="*/ 234 h 239"/>
                <a:gd name="T8" fmla="*/ 410 w 438"/>
                <a:gd name="T9" fmla="*/ 0 h 239"/>
                <a:gd name="T10" fmla="*/ 372 w 438"/>
                <a:gd name="T11" fmla="*/ 0 h 239"/>
                <a:gd name="T12" fmla="*/ 3 w 438"/>
                <a:gd name="T13" fmla="*/ 234 h 239"/>
                <a:gd name="T14" fmla="*/ 69 w 438"/>
                <a:gd name="T15" fmla="*/ 199 h 239"/>
                <a:gd name="T16" fmla="*/ 374 w 438"/>
                <a:gd name="T17" fmla="*/ 14 h 239"/>
                <a:gd name="T18" fmla="*/ 410 w 438"/>
                <a:gd name="T19" fmla="*/ 14 h 239"/>
                <a:gd name="T20" fmla="*/ 410 w 438"/>
                <a:gd name="T21" fmla="*/ 0 h 239"/>
                <a:gd name="T22" fmla="*/ 438 w 438"/>
                <a:gd name="T23" fmla="*/ 5 h 239"/>
                <a:gd name="T24" fmla="*/ 410 w 438"/>
                <a:gd name="T25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" h="239">
                  <a:moveTo>
                    <a:pt x="0" y="234"/>
                  </a:moveTo>
                  <a:lnTo>
                    <a:pt x="0" y="234"/>
                  </a:lnTo>
                  <a:lnTo>
                    <a:pt x="0" y="239"/>
                  </a:lnTo>
                  <a:lnTo>
                    <a:pt x="0" y="234"/>
                  </a:lnTo>
                  <a:moveTo>
                    <a:pt x="410" y="0"/>
                  </a:moveTo>
                  <a:lnTo>
                    <a:pt x="372" y="0"/>
                  </a:lnTo>
                  <a:lnTo>
                    <a:pt x="3" y="234"/>
                  </a:lnTo>
                  <a:lnTo>
                    <a:pt x="69" y="199"/>
                  </a:lnTo>
                  <a:lnTo>
                    <a:pt x="374" y="14"/>
                  </a:lnTo>
                  <a:lnTo>
                    <a:pt x="410" y="14"/>
                  </a:lnTo>
                  <a:lnTo>
                    <a:pt x="410" y="0"/>
                  </a:lnTo>
                  <a:lnTo>
                    <a:pt x="438" y="5"/>
                  </a:lnTo>
                  <a:lnTo>
                    <a:pt x="4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18" name="Freeform 153">
              <a:extLst>
                <a:ext uri="{FF2B5EF4-FFF2-40B4-BE49-F238E27FC236}">
                  <a16:creationId xmlns:a16="http://schemas.microsoft.com/office/drawing/2014/main" id="{1D220999-7122-CA43-81CC-7C9B94B5D04B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12626315" y="5509320"/>
              <a:ext cx="759099" cy="399166"/>
            </a:xfrm>
            <a:custGeom>
              <a:avLst/>
              <a:gdLst>
                <a:gd name="T0" fmla="*/ 69 w 445"/>
                <a:gd name="T1" fmla="*/ 194 h 234"/>
                <a:gd name="T2" fmla="*/ 3 w 445"/>
                <a:gd name="T3" fmla="*/ 229 h 234"/>
                <a:gd name="T4" fmla="*/ 0 w 445"/>
                <a:gd name="T5" fmla="*/ 229 h 234"/>
                <a:gd name="T6" fmla="*/ 0 w 445"/>
                <a:gd name="T7" fmla="*/ 234 h 234"/>
                <a:gd name="T8" fmla="*/ 69 w 445"/>
                <a:gd name="T9" fmla="*/ 194 h 234"/>
                <a:gd name="T10" fmla="*/ 438 w 445"/>
                <a:gd name="T11" fmla="*/ 0 h 234"/>
                <a:gd name="T12" fmla="*/ 438 w 445"/>
                <a:gd name="T13" fmla="*/ 0 h 234"/>
                <a:gd name="T14" fmla="*/ 445 w 445"/>
                <a:gd name="T15" fmla="*/ 2 h 234"/>
                <a:gd name="T16" fmla="*/ 438 w 445"/>
                <a:gd name="T17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5" h="234">
                  <a:moveTo>
                    <a:pt x="69" y="194"/>
                  </a:moveTo>
                  <a:lnTo>
                    <a:pt x="3" y="229"/>
                  </a:lnTo>
                  <a:lnTo>
                    <a:pt x="0" y="229"/>
                  </a:lnTo>
                  <a:lnTo>
                    <a:pt x="0" y="234"/>
                  </a:lnTo>
                  <a:lnTo>
                    <a:pt x="69" y="194"/>
                  </a:lnTo>
                  <a:close/>
                  <a:moveTo>
                    <a:pt x="438" y="0"/>
                  </a:moveTo>
                  <a:lnTo>
                    <a:pt x="438" y="0"/>
                  </a:lnTo>
                  <a:lnTo>
                    <a:pt x="445" y="2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DFC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19" name="Freeform 154">
              <a:extLst>
                <a:ext uri="{FF2B5EF4-FFF2-40B4-BE49-F238E27FC236}">
                  <a16:creationId xmlns:a16="http://schemas.microsoft.com/office/drawing/2014/main" id="{5647857C-DAC3-4740-A8E8-8D7C85D7293A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12626315" y="5509320"/>
              <a:ext cx="759099" cy="399166"/>
            </a:xfrm>
            <a:custGeom>
              <a:avLst/>
              <a:gdLst>
                <a:gd name="T0" fmla="*/ 69 w 445"/>
                <a:gd name="T1" fmla="*/ 194 h 234"/>
                <a:gd name="T2" fmla="*/ 3 w 445"/>
                <a:gd name="T3" fmla="*/ 229 h 234"/>
                <a:gd name="T4" fmla="*/ 0 w 445"/>
                <a:gd name="T5" fmla="*/ 229 h 234"/>
                <a:gd name="T6" fmla="*/ 0 w 445"/>
                <a:gd name="T7" fmla="*/ 234 h 234"/>
                <a:gd name="T8" fmla="*/ 69 w 445"/>
                <a:gd name="T9" fmla="*/ 194 h 234"/>
                <a:gd name="T10" fmla="*/ 438 w 445"/>
                <a:gd name="T11" fmla="*/ 0 h 234"/>
                <a:gd name="T12" fmla="*/ 438 w 445"/>
                <a:gd name="T13" fmla="*/ 0 h 234"/>
                <a:gd name="T14" fmla="*/ 445 w 445"/>
                <a:gd name="T15" fmla="*/ 2 h 234"/>
                <a:gd name="T16" fmla="*/ 438 w 445"/>
                <a:gd name="T17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5" h="234">
                  <a:moveTo>
                    <a:pt x="69" y="194"/>
                  </a:moveTo>
                  <a:lnTo>
                    <a:pt x="3" y="229"/>
                  </a:lnTo>
                  <a:lnTo>
                    <a:pt x="0" y="229"/>
                  </a:lnTo>
                  <a:lnTo>
                    <a:pt x="0" y="234"/>
                  </a:lnTo>
                  <a:lnTo>
                    <a:pt x="69" y="194"/>
                  </a:lnTo>
                  <a:moveTo>
                    <a:pt x="438" y="0"/>
                  </a:moveTo>
                  <a:lnTo>
                    <a:pt x="438" y="0"/>
                  </a:lnTo>
                  <a:lnTo>
                    <a:pt x="445" y="2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  <p:sp>
          <p:nvSpPr>
            <p:cNvPr id="20" name="Freeform 156">
              <a:extLst>
                <a:ext uri="{FF2B5EF4-FFF2-40B4-BE49-F238E27FC236}">
                  <a16:creationId xmlns:a16="http://schemas.microsoft.com/office/drawing/2014/main" id="{3E269839-4495-4D45-9FAD-30FEE4A9CA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2245060" y="6702554"/>
              <a:ext cx="1642723" cy="295110"/>
            </a:xfrm>
            <a:custGeom>
              <a:avLst/>
              <a:gdLst>
                <a:gd name="T0" fmla="*/ 0 w 963"/>
                <a:gd name="T1" fmla="*/ 0 h 173"/>
                <a:gd name="T2" fmla="*/ 0 w 963"/>
                <a:gd name="T3" fmla="*/ 14 h 173"/>
                <a:gd name="T4" fmla="*/ 963 w 963"/>
                <a:gd name="T5" fmla="*/ 173 h 173"/>
                <a:gd name="T6" fmla="*/ 963 w 963"/>
                <a:gd name="T7" fmla="*/ 166 h 173"/>
                <a:gd name="T8" fmla="*/ 35 w 963"/>
                <a:gd name="T9" fmla="*/ 7 h 173"/>
                <a:gd name="T10" fmla="*/ 28 w 963"/>
                <a:gd name="T11" fmla="*/ 5 h 173"/>
                <a:gd name="T12" fmla="*/ 0 w 963"/>
                <a:gd name="T13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3" h="173">
                  <a:moveTo>
                    <a:pt x="0" y="0"/>
                  </a:moveTo>
                  <a:lnTo>
                    <a:pt x="0" y="14"/>
                  </a:lnTo>
                  <a:lnTo>
                    <a:pt x="963" y="173"/>
                  </a:lnTo>
                  <a:lnTo>
                    <a:pt x="963" y="166"/>
                  </a:lnTo>
                  <a:lnTo>
                    <a:pt x="35" y="7"/>
                  </a:lnTo>
                  <a:lnTo>
                    <a:pt x="28" y="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harter Roman" panose="02040503050506020203" pitchFamily="18" charset="0"/>
              </a:endParaRPr>
            </a:p>
          </p:txBody>
        </p:sp>
      </p:grpSp>
      <p:sp>
        <p:nvSpPr>
          <p:cNvPr id="21" name="Teardrop 20">
            <a:extLst>
              <a:ext uri="{FF2B5EF4-FFF2-40B4-BE49-F238E27FC236}">
                <a16:creationId xmlns:a16="http://schemas.microsoft.com/office/drawing/2014/main" id="{9FE9A0F4-0B0E-E249-B17A-22593F79D2EA}"/>
              </a:ext>
            </a:extLst>
          </p:cNvPr>
          <p:cNvSpPr/>
          <p:nvPr/>
        </p:nvSpPr>
        <p:spPr>
          <a:xfrm rot="8100000">
            <a:off x="3652869" y="1935590"/>
            <a:ext cx="939626" cy="939626"/>
          </a:xfrm>
          <a:prstGeom prst="teardrop">
            <a:avLst/>
          </a:prstGeom>
          <a:solidFill>
            <a:schemeClr val="accent1"/>
          </a:solidFill>
          <a:ln>
            <a:noFill/>
          </a:ln>
          <a:effectLst>
            <a:outerShdw blurRad="292100" dist="1524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harter Roman" panose="02040503050506020203" pitchFamily="18" charset="0"/>
            </a:endParaRPr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30BE18A7-BAD0-7745-B051-C508CDEF3F87}"/>
              </a:ext>
            </a:extLst>
          </p:cNvPr>
          <p:cNvSpPr/>
          <p:nvPr/>
        </p:nvSpPr>
        <p:spPr>
          <a:xfrm rot="8100000">
            <a:off x="4595330" y="1532496"/>
            <a:ext cx="939626" cy="939626"/>
          </a:xfrm>
          <a:prstGeom prst="teardrop">
            <a:avLst/>
          </a:prstGeom>
          <a:solidFill>
            <a:schemeClr val="accent2"/>
          </a:solidFill>
          <a:ln>
            <a:noFill/>
          </a:ln>
          <a:effectLst>
            <a:outerShdw blurRad="292100" dist="1524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harter Roman" panose="02040503050506020203" pitchFamily="18" charset="0"/>
            </a:endParaRPr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86C890DB-CA5A-234F-BA9C-6F63A39C317B}"/>
              </a:ext>
            </a:extLst>
          </p:cNvPr>
          <p:cNvSpPr/>
          <p:nvPr/>
        </p:nvSpPr>
        <p:spPr>
          <a:xfrm rot="8100000">
            <a:off x="5626184" y="1193075"/>
            <a:ext cx="939626" cy="939626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>
            <a:outerShdw blurRad="292100" dist="1524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harter Roman" panose="02040503050506020203" pitchFamily="18" charset="0"/>
            </a:endParaRPr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AB0548D6-E85E-484C-8B00-13FFC1EF43D1}"/>
              </a:ext>
            </a:extLst>
          </p:cNvPr>
          <p:cNvSpPr/>
          <p:nvPr/>
        </p:nvSpPr>
        <p:spPr>
          <a:xfrm rot="8100000">
            <a:off x="6635352" y="1532496"/>
            <a:ext cx="939626" cy="939626"/>
          </a:xfrm>
          <a:prstGeom prst="teardrop">
            <a:avLst/>
          </a:prstGeom>
          <a:solidFill>
            <a:schemeClr val="accent4"/>
          </a:solidFill>
          <a:ln>
            <a:noFill/>
          </a:ln>
          <a:effectLst>
            <a:outerShdw blurRad="292100" dist="1524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harter Roman" panose="02040503050506020203" pitchFamily="18" charset="0"/>
            </a:endParaRPr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id="{F076A214-EF1C-554F-804C-DE2F76662012}"/>
              </a:ext>
            </a:extLst>
          </p:cNvPr>
          <p:cNvSpPr/>
          <p:nvPr/>
        </p:nvSpPr>
        <p:spPr>
          <a:xfrm rot="8100000">
            <a:off x="7575564" y="1935590"/>
            <a:ext cx="939626" cy="939626"/>
          </a:xfrm>
          <a:prstGeom prst="teardrop">
            <a:avLst/>
          </a:prstGeom>
          <a:solidFill>
            <a:schemeClr val="accent5"/>
          </a:solidFill>
          <a:ln>
            <a:noFill/>
          </a:ln>
          <a:effectLst>
            <a:outerShdw blurRad="292100" dist="1524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harter Roman" panose="02040503050506020203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4E18AF-43F9-4A4F-A34D-FF80467A22E3}"/>
              </a:ext>
            </a:extLst>
          </p:cNvPr>
          <p:cNvGrpSpPr>
            <a:grpSpLocks noChangeAspect="1"/>
          </p:cNvGrpSpPr>
          <p:nvPr/>
        </p:nvGrpSpPr>
        <p:grpSpPr>
          <a:xfrm>
            <a:off x="4897849" y="1883873"/>
            <a:ext cx="324552" cy="308928"/>
            <a:chOff x="6719888" y="887413"/>
            <a:chExt cx="492125" cy="468312"/>
          </a:xfrm>
          <a:solidFill>
            <a:schemeClr val="bg1"/>
          </a:solidFill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4EAED1A-F1E5-604B-8201-9A31757B1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9888" y="887413"/>
              <a:ext cx="492125" cy="468312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8 w 128"/>
                <a:gd name="T13" fmla="*/ 110 h 122"/>
                <a:gd name="T14" fmla="*/ 35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6"/>
                    <a:pt x="39" y="109"/>
                    <a:pt x="38" y="110"/>
                  </a:cubicBezTo>
                  <a:cubicBezTo>
                    <a:pt x="36" y="111"/>
                    <a:pt x="35" y="112"/>
                    <a:pt x="35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5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2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latin typeface="Charter Roman" panose="02040503050506020203" pitchFamily="18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D2CDBC2-273F-594A-AB3E-8F668CA37B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947738"/>
              <a:ext cx="368300" cy="2476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latin typeface="Charter Roman" panose="02040503050506020203" pitchFamily="18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72FD5E8-856B-2445-9AEA-EF5205E8E4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3726" y="1201738"/>
              <a:ext cx="46038" cy="4762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latin typeface="Charter Roman" panose="02040503050506020203" pitchFamily="18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FA8FB36-BAC9-134F-AFEF-A021225EE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1044575"/>
              <a:ext cx="61913" cy="65087"/>
            </a:xfrm>
            <a:custGeom>
              <a:avLst/>
              <a:gdLst>
                <a:gd name="T0" fmla="*/ 0 w 39"/>
                <a:gd name="T1" fmla="*/ 24 h 41"/>
                <a:gd name="T2" fmla="*/ 39 w 39"/>
                <a:gd name="T3" fmla="*/ 41 h 41"/>
                <a:gd name="T4" fmla="*/ 39 w 39"/>
                <a:gd name="T5" fmla="*/ 32 h 41"/>
                <a:gd name="T6" fmla="*/ 12 w 39"/>
                <a:gd name="T7" fmla="*/ 19 h 41"/>
                <a:gd name="T8" fmla="*/ 39 w 39"/>
                <a:gd name="T9" fmla="*/ 10 h 41"/>
                <a:gd name="T10" fmla="*/ 39 w 39"/>
                <a:gd name="T11" fmla="*/ 0 h 41"/>
                <a:gd name="T12" fmla="*/ 0 w 39"/>
                <a:gd name="T13" fmla="*/ 17 h 41"/>
                <a:gd name="T14" fmla="*/ 0 w 39"/>
                <a:gd name="T15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0" y="24"/>
                  </a:moveTo>
                  <a:lnTo>
                    <a:pt x="39" y="41"/>
                  </a:lnTo>
                  <a:lnTo>
                    <a:pt x="39" y="32"/>
                  </a:lnTo>
                  <a:lnTo>
                    <a:pt x="12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0" y="17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latin typeface="Charter Roman" panose="02040503050506020203" pitchFamily="18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5CD41F3-B11D-5F40-95E3-EECBEB1C9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076" y="1033463"/>
              <a:ext cx="31750" cy="87312"/>
            </a:xfrm>
            <a:custGeom>
              <a:avLst/>
              <a:gdLst>
                <a:gd name="T0" fmla="*/ 7 w 8"/>
                <a:gd name="T1" fmla="*/ 0 h 23"/>
                <a:gd name="T2" fmla="*/ 5 w 8"/>
                <a:gd name="T3" fmla="*/ 0 h 23"/>
                <a:gd name="T4" fmla="*/ 5 w 8"/>
                <a:gd name="T5" fmla="*/ 2 h 23"/>
                <a:gd name="T6" fmla="*/ 0 w 8"/>
                <a:gd name="T7" fmla="*/ 20 h 23"/>
                <a:gd name="T8" fmla="*/ 0 w 8"/>
                <a:gd name="T9" fmla="*/ 22 h 23"/>
                <a:gd name="T10" fmla="*/ 2 w 8"/>
                <a:gd name="T11" fmla="*/ 23 h 23"/>
                <a:gd name="T12" fmla="*/ 3 w 8"/>
                <a:gd name="T13" fmla="*/ 23 h 23"/>
                <a:gd name="T14" fmla="*/ 3 w 8"/>
                <a:gd name="T15" fmla="*/ 22 h 23"/>
                <a:gd name="T16" fmla="*/ 4 w 8"/>
                <a:gd name="T17" fmla="*/ 21 h 23"/>
                <a:gd name="T18" fmla="*/ 8 w 8"/>
                <a:gd name="T19" fmla="*/ 3 h 23"/>
                <a:gd name="T20" fmla="*/ 8 w 8"/>
                <a:gd name="T21" fmla="*/ 1 h 23"/>
                <a:gd name="T22" fmla="*/ 8 w 8"/>
                <a:gd name="T23" fmla="*/ 0 h 23"/>
                <a:gd name="T24" fmla="*/ 7 w 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2" y="23"/>
                    <a:pt x="2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4" y="2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latin typeface="Charter Roman" panose="02040503050506020203" pitchFamily="18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805D603-80AB-B549-8539-C6A73A6D0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763" y="1044575"/>
              <a:ext cx="60325" cy="65087"/>
            </a:xfrm>
            <a:custGeom>
              <a:avLst/>
              <a:gdLst>
                <a:gd name="T0" fmla="*/ 0 w 38"/>
                <a:gd name="T1" fmla="*/ 10 h 41"/>
                <a:gd name="T2" fmla="*/ 26 w 38"/>
                <a:gd name="T3" fmla="*/ 19 h 41"/>
                <a:gd name="T4" fmla="*/ 0 w 38"/>
                <a:gd name="T5" fmla="*/ 32 h 41"/>
                <a:gd name="T6" fmla="*/ 0 w 38"/>
                <a:gd name="T7" fmla="*/ 41 h 41"/>
                <a:gd name="T8" fmla="*/ 38 w 38"/>
                <a:gd name="T9" fmla="*/ 24 h 41"/>
                <a:gd name="T10" fmla="*/ 38 w 38"/>
                <a:gd name="T11" fmla="*/ 17 h 41"/>
                <a:gd name="T12" fmla="*/ 0 w 38"/>
                <a:gd name="T13" fmla="*/ 0 h 41"/>
                <a:gd name="T14" fmla="*/ 0 w 38"/>
                <a:gd name="T1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1">
                  <a:moveTo>
                    <a:pt x="0" y="10"/>
                  </a:moveTo>
                  <a:lnTo>
                    <a:pt x="26" y="19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38" y="2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latin typeface="Charter Roman" panose="02040503050506020203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42A1240-7CF4-7047-B482-AF603914BB20}"/>
              </a:ext>
            </a:extLst>
          </p:cNvPr>
          <p:cNvGrpSpPr>
            <a:grpSpLocks noChangeAspect="1"/>
          </p:cNvGrpSpPr>
          <p:nvPr/>
        </p:nvGrpSpPr>
        <p:grpSpPr>
          <a:xfrm rot="2700000">
            <a:off x="6997101" y="1840337"/>
            <a:ext cx="216128" cy="376538"/>
            <a:chOff x="4732338" y="4783138"/>
            <a:chExt cx="703263" cy="1225550"/>
          </a:xfrm>
          <a:solidFill>
            <a:schemeClr val="bg1"/>
          </a:solidFill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C10D138-5264-6A4E-9AAA-E2CEDC8A98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2338" y="4783138"/>
              <a:ext cx="703263" cy="1173163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latin typeface="Charter Roman" panose="02040503050506020203" pitchFamily="18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10E6F7C-E079-214B-BA2C-BCC109A579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0938" y="5127626"/>
              <a:ext cx="244475" cy="241300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latin typeface="Charter Roman" panose="02040503050506020203" pitchFamily="18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8436818-7485-034B-9CD8-3A0166B70D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3638" y="5649913"/>
              <a:ext cx="225425" cy="358775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latin typeface="Charter Roman" panose="02040503050506020203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090D097-7A80-A246-B172-5EEE85150179}"/>
              </a:ext>
            </a:extLst>
          </p:cNvPr>
          <p:cNvGrpSpPr>
            <a:grpSpLocks noChangeAspect="1"/>
          </p:cNvGrpSpPr>
          <p:nvPr/>
        </p:nvGrpSpPr>
        <p:grpSpPr>
          <a:xfrm>
            <a:off x="5977375" y="1512197"/>
            <a:ext cx="237244" cy="378630"/>
            <a:chOff x="6513513" y="557213"/>
            <a:chExt cx="471488" cy="752475"/>
          </a:xfrm>
          <a:solidFill>
            <a:schemeClr val="bg1"/>
          </a:solidFill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27C015A-B1AC-A842-95F0-61A8CEBBEE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3513" y="557213"/>
              <a:ext cx="471488" cy="752475"/>
            </a:xfrm>
            <a:custGeom>
              <a:avLst/>
              <a:gdLst>
                <a:gd name="T0" fmla="*/ 80 w 160"/>
                <a:gd name="T1" fmla="*/ 0 h 256"/>
                <a:gd name="T2" fmla="*/ 11 w 160"/>
                <a:gd name="T3" fmla="*/ 120 h 256"/>
                <a:gd name="T4" fmla="*/ 42 w 160"/>
                <a:gd name="T5" fmla="*/ 179 h 256"/>
                <a:gd name="T6" fmla="*/ 49 w 160"/>
                <a:gd name="T7" fmla="*/ 187 h 256"/>
                <a:gd name="T8" fmla="*/ 48 w 160"/>
                <a:gd name="T9" fmla="*/ 208 h 256"/>
                <a:gd name="T10" fmla="*/ 52 w 160"/>
                <a:gd name="T11" fmla="*/ 231 h 256"/>
                <a:gd name="T12" fmla="*/ 108 w 160"/>
                <a:gd name="T13" fmla="*/ 231 h 256"/>
                <a:gd name="T14" fmla="*/ 112 w 160"/>
                <a:gd name="T15" fmla="*/ 208 h 256"/>
                <a:gd name="T16" fmla="*/ 110 w 160"/>
                <a:gd name="T17" fmla="*/ 187 h 256"/>
                <a:gd name="T18" fmla="*/ 118 w 160"/>
                <a:gd name="T19" fmla="*/ 179 h 256"/>
                <a:gd name="T20" fmla="*/ 149 w 160"/>
                <a:gd name="T21" fmla="*/ 120 h 256"/>
                <a:gd name="T22" fmla="*/ 80 w 160"/>
                <a:gd name="T23" fmla="*/ 248 h 256"/>
                <a:gd name="T24" fmla="*/ 99 w 160"/>
                <a:gd name="T25" fmla="*/ 232 h 256"/>
                <a:gd name="T26" fmla="*/ 108 w 160"/>
                <a:gd name="T27" fmla="*/ 218 h 256"/>
                <a:gd name="T28" fmla="*/ 58 w 160"/>
                <a:gd name="T29" fmla="*/ 224 h 256"/>
                <a:gd name="T30" fmla="*/ 58 w 160"/>
                <a:gd name="T31" fmla="*/ 212 h 256"/>
                <a:gd name="T32" fmla="*/ 108 w 160"/>
                <a:gd name="T33" fmla="*/ 218 h 256"/>
                <a:gd name="T34" fmla="*/ 108 w 160"/>
                <a:gd name="T35" fmla="*/ 198 h 256"/>
                <a:gd name="T36" fmla="*/ 58 w 160"/>
                <a:gd name="T37" fmla="*/ 204 h 256"/>
                <a:gd name="T38" fmla="*/ 58 w 160"/>
                <a:gd name="T39" fmla="*/ 192 h 256"/>
                <a:gd name="T40" fmla="*/ 96 w 160"/>
                <a:gd name="T41" fmla="*/ 192 h 256"/>
                <a:gd name="T42" fmla="*/ 135 w 160"/>
                <a:gd name="T43" fmla="*/ 112 h 256"/>
                <a:gd name="T44" fmla="*/ 104 w 160"/>
                <a:gd name="T45" fmla="*/ 170 h 256"/>
                <a:gd name="T46" fmla="*/ 96 w 160"/>
                <a:gd name="T47" fmla="*/ 176 h 256"/>
                <a:gd name="T48" fmla="*/ 96 w 160"/>
                <a:gd name="T49" fmla="*/ 124 h 256"/>
                <a:gd name="T50" fmla="*/ 88 w 160"/>
                <a:gd name="T51" fmla="*/ 176 h 256"/>
                <a:gd name="T52" fmla="*/ 68 w 160"/>
                <a:gd name="T53" fmla="*/ 128 h 256"/>
                <a:gd name="T54" fmla="*/ 60 w 160"/>
                <a:gd name="T55" fmla="*/ 129 h 256"/>
                <a:gd name="T56" fmla="*/ 57 w 160"/>
                <a:gd name="T57" fmla="*/ 172 h 256"/>
                <a:gd name="T58" fmla="*/ 26 w 160"/>
                <a:gd name="T59" fmla="*/ 114 h 256"/>
                <a:gd name="T60" fmla="*/ 16 w 160"/>
                <a:gd name="T61" fmla="*/ 80 h 256"/>
                <a:gd name="T62" fmla="*/ 144 w 160"/>
                <a:gd name="T63" fmla="*/ 8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0" h="256">
                  <a:moveTo>
                    <a:pt x="160" y="80"/>
                  </a:moveTo>
                  <a:cubicBezTo>
                    <a:pt x="160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95"/>
                    <a:pt x="4" y="109"/>
                    <a:pt x="11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42" y="179"/>
                    <a:pt x="42" y="179"/>
                    <a:pt x="42" y="179"/>
                  </a:cubicBezTo>
                  <a:cubicBezTo>
                    <a:pt x="42" y="179"/>
                    <a:pt x="42" y="179"/>
                    <a:pt x="42" y="179"/>
                  </a:cubicBezTo>
                  <a:cubicBezTo>
                    <a:pt x="44" y="182"/>
                    <a:pt x="46" y="185"/>
                    <a:pt x="49" y="187"/>
                  </a:cubicBezTo>
                  <a:cubicBezTo>
                    <a:pt x="46" y="190"/>
                    <a:pt x="44" y="194"/>
                    <a:pt x="44" y="198"/>
                  </a:cubicBezTo>
                  <a:cubicBezTo>
                    <a:pt x="44" y="202"/>
                    <a:pt x="46" y="206"/>
                    <a:pt x="48" y="208"/>
                  </a:cubicBezTo>
                  <a:cubicBezTo>
                    <a:pt x="46" y="211"/>
                    <a:pt x="44" y="214"/>
                    <a:pt x="44" y="218"/>
                  </a:cubicBezTo>
                  <a:cubicBezTo>
                    <a:pt x="44" y="224"/>
                    <a:pt x="47" y="229"/>
                    <a:pt x="52" y="231"/>
                  </a:cubicBezTo>
                  <a:cubicBezTo>
                    <a:pt x="53" y="245"/>
                    <a:pt x="65" y="256"/>
                    <a:pt x="80" y="256"/>
                  </a:cubicBezTo>
                  <a:cubicBezTo>
                    <a:pt x="94" y="256"/>
                    <a:pt x="106" y="245"/>
                    <a:pt x="108" y="231"/>
                  </a:cubicBezTo>
                  <a:cubicBezTo>
                    <a:pt x="112" y="229"/>
                    <a:pt x="116" y="224"/>
                    <a:pt x="116" y="218"/>
                  </a:cubicBezTo>
                  <a:cubicBezTo>
                    <a:pt x="116" y="214"/>
                    <a:pt x="114" y="211"/>
                    <a:pt x="112" y="208"/>
                  </a:cubicBezTo>
                  <a:cubicBezTo>
                    <a:pt x="114" y="206"/>
                    <a:pt x="116" y="202"/>
                    <a:pt x="116" y="198"/>
                  </a:cubicBezTo>
                  <a:cubicBezTo>
                    <a:pt x="116" y="194"/>
                    <a:pt x="114" y="190"/>
                    <a:pt x="110" y="187"/>
                  </a:cubicBezTo>
                  <a:cubicBezTo>
                    <a:pt x="113" y="185"/>
                    <a:pt x="116" y="182"/>
                    <a:pt x="118" y="179"/>
                  </a:cubicBezTo>
                  <a:cubicBezTo>
                    <a:pt x="118" y="179"/>
                    <a:pt x="118" y="179"/>
                    <a:pt x="118" y="179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6" y="109"/>
                    <a:pt x="160" y="95"/>
                    <a:pt x="160" y="80"/>
                  </a:cubicBezTo>
                  <a:close/>
                  <a:moveTo>
                    <a:pt x="80" y="248"/>
                  </a:moveTo>
                  <a:cubicBezTo>
                    <a:pt x="70" y="248"/>
                    <a:pt x="62" y="241"/>
                    <a:pt x="60" y="232"/>
                  </a:cubicBezTo>
                  <a:cubicBezTo>
                    <a:pt x="99" y="232"/>
                    <a:pt x="99" y="232"/>
                    <a:pt x="99" y="232"/>
                  </a:cubicBezTo>
                  <a:cubicBezTo>
                    <a:pt x="97" y="241"/>
                    <a:pt x="89" y="248"/>
                    <a:pt x="80" y="248"/>
                  </a:cubicBezTo>
                  <a:close/>
                  <a:moveTo>
                    <a:pt x="108" y="218"/>
                  </a:moveTo>
                  <a:cubicBezTo>
                    <a:pt x="108" y="222"/>
                    <a:pt x="105" y="224"/>
                    <a:pt x="102" y="224"/>
                  </a:cubicBezTo>
                  <a:cubicBezTo>
                    <a:pt x="58" y="224"/>
                    <a:pt x="58" y="224"/>
                    <a:pt x="58" y="224"/>
                  </a:cubicBezTo>
                  <a:cubicBezTo>
                    <a:pt x="55" y="224"/>
                    <a:pt x="52" y="222"/>
                    <a:pt x="52" y="218"/>
                  </a:cubicBezTo>
                  <a:cubicBezTo>
                    <a:pt x="52" y="215"/>
                    <a:pt x="55" y="212"/>
                    <a:pt x="58" y="212"/>
                  </a:cubicBezTo>
                  <a:cubicBezTo>
                    <a:pt x="102" y="212"/>
                    <a:pt x="102" y="212"/>
                    <a:pt x="102" y="212"/>
                  </a:cubicBezTo>
                  <a:cubicBezTo>
                    <a:pt x="105" y="212"/>
                    <a:pt x="108" y="215"/>
                    <a:pt x="108" y="218"/>
                  </a:cubicBezTo>
                  <a:close/>
                  <a:moveTo>
                    <a:pt x="102" y="192"/>
                  </a:moveTo>
                  <a:cubicBezTo>
                    <a:pt x="105" y="192"/>
                    <a:pt x="108" y="195"/>
                    <a:pt x="108" y="198"/>
                  </a:cubicBezTo>
                  <a:cubicBezTo>
                    <a:pt x="108" y="202"/>
                    <a:pt x="105" y="204"/>
                    <a:pt x="102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5" y="204"/>
                    <a:pt x="52" y="202"/>
                    <a:pt x="52" y="198"/>
                  </a:cubicBezTo>
                  <a:cubicBezTo>
                    <a:pt x="52" y="195"/>
                    <a:pt x="55" y="192"/>
                    <a:pt x="58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96" y="192"/>
                    <a:pt x="96" y="192"/>
                    <a:pt x="96" y="192"/>
                  </a:cubicBezTo>
                  <a:lnTo>
                    <a:pt x="102" y="192"/>
                  </a:lnTo>
                  <a:close/>
                  <a:moveTo>
                    <a:pt x="135" y="112"/>
                  </a:moveTo>
                  <a:cubicBezTo>
                    <a:pt x="135" y="113"/>
                    <a:pt x="135" y="114"/>
                    <a:pt x="134" y="114"/>
                  </a:cubicBezTo>
                  <a:cubicBezTo>
                    <a:pt x="104" y="170"/>
                    <a:pt x="104" y="170"/>
                    <a:pt x="104" y="170"/>
                  </a:cubicBezTo>
                  <a:cubicBezTo>
                    <a:pt x="104" y="170"/>
                    <a:pt x="103" y="171"/>
                    <a:pt x="103" y="172"/>
                  </a:cubicBezTo>
                  <a:cubicBezTo>
                    <a:pt x="102" y="174"/>
                    <a:pt x="100" y="176"/>
                    <a:pt x="96" y="176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100" y="126"/>
                    <a:pt x="98" y="124"/>
                    <a:pt x="96" y="124"/>
                  </a:cubicBezTo>
                  <a:cubicBezTo>
                    <a:pt x="94" y="124"/>
                    <a:pt x="92" y="126"/>
                    <a:pt x="92" y="128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68" y="126"/>
                    <a:pt x="66" y="124"/>
                    <a:pt x="64" y="124"/>
                  </a:cubicBezTo>
                  <a:cubicBezTo>
                    <a:pt x="61" y="124"/>
                    <a:pt x="60" y="126"/>
                    <a:pt x="60" y="129"/>
                  </a:cubicBezTo>
                  <a:cubicBezTo>
                    <a:pt x="64" y="176"/>
                    <a:pt x="64" y="176"/>
                    <a:pt x="64" y="176"/>
                  </a:cubicBezTo>
                  <a:cubicBezTo>
                    <a:pt x="60" y="176"/>
                    <a:pt x="58" y="174"/>
                    <a:pt x="57" y="172"/>
                  </a:cubicBezTo>
                  <a:cubicBezTo>
                    <a:pt x="56" y="171"/>
                    <a:pt x="56" y="171"/>
                    <a:pt x="56" y="170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5" y="114"/>
                    <a:pt x="25" y="113"/>
                    <a:pt x="25" y="112"/>
                  </a:cubicBezTo>
                  <a:cubicBezTo>
                    <a:pt x="19" y="103"/>
                    <a:pt x="16" y="91"/>
                    <a:pt x="16" y="80"/>
                  </a:cubicBezTo>
                  <a:cubicBezTo>
                    <a:pt x="16" y="45"/>
                    <a:pt x="45" y="16"/>
                    <a:pt x="80" y="16"/>
                  </a:cubicBezTo>
                  <a:cubicBezTo>
                    <a:pt x="115" y="16"/>
                    <a:pt x="144" y="45"/>
                    <a:pt x="144" y="80"/>
                  </a:cubicBezTo>
                  <a:cubicBezTo>
                    <a:pt x="144" y="91"/>
                    <a:pt x="141" y="103"/>
                    <a:pt x="135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840" dirty="0">
                <a:latin typeface="Charter Roman" panose="02040503050506020203" pitchFamily="18" charset="0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1C0F0EB-B657-054A-B9CB-D3AF681F5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763" y="642938"/>
              <a:ext cx="120650" cy="103188"/>
            </a:xfrm>
            <a:custGeom>
              <a:avLst/>
              <a:gdLst>
                <a:gd name="T0" fmla="*/ 35 w 41"/>
                <a:gd name="T1" fmla="*/ 1 h 35"/>
                <a:gd name="T2" fmla="*/ 1 w 41"/>
                <a:gd name="T3" fmla="*/ 29 h 35"/>
                <a:gd name="T4" fmla="*/ 3 w 41"/>
                <a:gd name="T5" fmla="*/ 35 h 35"/>
                <a:gd name="T6" fmla="*/ 4 w 41"/>
                <a:gd name="T7" fmla="*/ 35 h 35"/>
                <a:gd name="T8" fmla="*/ 8 w 41"/>
                <a:gd name="T9" fmla="*/ 33 h 35"/>
                <a:gd name="T10" fmla="*/ 37 w 41"/>
                <a:gd name="T11" fmla="*/ 9 h 35"/>
                <a:gd name="T12" fmla="*/ 40 w 41"/>
                <a:gd name="T13" fmla="*/ 4 h 35"/>
                <a:gd name="T14" fmla="*/ 35 w 41"/>
                <a:gd name="T1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5">
                  <a:moveTo>
                    <a:pt x="35" y="1"/>
                  </a:moveTo>
                  <a:cubicBezTo>
                    <a:pt x="20" y="5"/>
                    <a:pt x="7" y="15"/>
                    <a:pt x="1" y="29"/>
                  </a:cubicBezTo>
                  <a:cubicBezTo>
                    <a:pt x="0" y="31"/>
                    <a:pt x="1" y="34"/>
                    <a:pt x="3" y="35"/>
                  </a:cubicBezTo>
                  <a:cubicBezTo>
                    <a:pt x="3" y="35"/>
                    <a:pt x="4" y="35"/>
                    <a:pt x="4" y="35"/>
                  </a:cubicBezTo>
                  <a:cubicBezTo>
                    <a:pt x="6" y="35"/>
                    <a:pt x="7" y="34"/>
                    <a:pt x="8" y="33"/>
                  </a:cubicBezTo>
                  <a:cubicBezTo>
                    <a:pt x="14" y="21"/>
                    <a:pt x="24" y="12"/>
                    <a:pt x="37" y="9"/>
                  </a:cubicBezTo>
                  <a:cubicBezTo>
                    <a:pt x="39" y="8"/>
                    <a:pt x="41" y="6"/>
                    <a:pt x="40" y="4"/>
                  </a:cubicBezTo>
                  <a:cubicBezTo>
                    <a:pt x="40" y="2"/>
                    <a:pt x="37" y="0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840" dirty="0">
                <a:latin typeface="Charter Roman" panose="02040503050506020203" pitchFamily="18" charset="0"/>
              </a:endParaRP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EAD213BD-FCEA-9B43-AC51-359F4BE75E2D}"/>
              </a:ext>
            </a:extLst>
          </p:cNvPr>
          <p:cNvSpPr>
            <a:spLocks noEditPoints="1"/>
          </p:cNvSpPr>
          <p:nvPr/>
        </p:nvSpPr>
        <p:spPr bwMode="auto">
          <a:xfrm>
            <a:off x="3944808" y="2268650"/>
            <a:ext cx="320014" cy="283404"/>
          </a:xfrm>
          <a:custGeom>
            <a:avLst/>
            <a:gdLst>
              <a:gd name="T0" fmla="*/ 232 w 256"/>
              <a:gd name="T1" fmla="*/ 84 h 227"/>
              <a:gd name="T2" fmla="*/ 172 w 256"/>
              <a:gd name="T3" fmla="*/ 44 h 227"/>
              <a:gd name="T4" fmla="*/ 120 w 256"/>
              <a:gd name="T5" fmla="*/ 48 h 227"/>
              <a:gd name="T6" fmla="*/ 64 w 256"/>
              <a:gd name="T7" fmla="*/ 107 h 227"/>
              <a:gd name="T8" fmla="*/ 0 w 256"/>
              <a:gd name="T9" fmla="*/ 131 h 227"/>
              <a:gd name="T10" fmla="*/ 32 w 256"/>
              <a:gd name="T11" fmla="*/ 227 h 227"/>
              <a:gd name="T12" fmla="*/ 87 w 256"/>
              <a:gd name="T13" fmla="*/ 212 h 227"/>
              <a:gd name="T14" fmla="*/ 103 w 256"/>
              <a:gd name="T15" fmla="*/ 219 h 227"/>
              <a:gd name="T16" fmla="*/ 232 w 256"/>
              <a:gd name="T17" fmla="*/ 197 h 227"/>
              <a:gd name="T18" fmla="*/ 240 w 256"/>
              <a:gd name="T19" fmla="*/ 169 h 227"/>
              <a:gd name="T20" fmla="*/ 248 w 256"/>
              <a:gd name="T21" fmla="*/ 140 h 227"/>
              <a:gd name="T22" fmla="*/ 256 w 256"/>
              <a:gd name="T23" fmla="*/ 108 h 227"/>
              <a:gd name="T24" fmla="*/ 32 w 256"/>
              <a:gd name="T25" fmla="*/ 211 h 227"/>
              <a:gd name="T26" fmla="*/ 16 w 256"/>
              <a:gd name="T27" fmla="*/ 131 h 227"/>
              <a:gd name="T28" fmla="*/ 64 w 256"/>
              <a:gd name="T29" fmla="*/ 123 h 227"/>
              <a:gd name="T30" fmla="*/ 72 w 256"/>
              <a:gd name="T31" fmla="*/ 198 h 227"/>
              <a:gd name="T32" fmla="*/ 72 w 256"/>
              <a:gd name="T33" fmla="*/ 203 h 227"/>
              <a:gd name="T34" fmla="*/ 210 w 256"/>
              <a:gd name="T35" fmla="*/ 203 h 227"/>
              <a:gd name="T36" fmla="*/ 88 w 256"/>
              <a:gd name="T37" fmla="*/ 194 h 227"/>
              <a:gd name="T38" fmla="*/ 86 w 256"/>
              <a:gd name="T39" fmla="*/ 121 h 227"/>
              <a:gd name="T40" fmla="*/ 140 w 256"/>
              <a:gd name="T41" fmla="*/ 16 h 227"/>
              <a:gd name="T42" fmla="*/ 152 w 256"/>
              <a:gd name="T43" fmla="*/ 90 h 227"/>
              <a:gd name="T44" fmla="*/ 160 w 256"/>
              <a:gd name="T45" fmla="*/ 100 h 227"/>
              <a:gd name="T46" fmla="*/ 240 w 256"/>
              <a:gd name="T47" fmla="*/ 108 h 227"/>
              <a:gd name="T48" fmla="*/ 223 w 256"/>
              <a:gd name="T49" fmla="*/ 116 h 227"/>
              <a:gd name="T50" fmla="*/ 223 w 256"/>
              <a:gd name="T51" fmla="*/ 132 h 227"/>
              <a:gd name="T52" fmla="*/ 224 w 256"/>
              <a:gd name="T53" fmla="*/ 132 h 227"/>
              <a:gd name="T54" fmla="*/ 224 w 256"/>
              <a:gd name="T55" fmla="*/ 148 h 227"/>
              <a:gd name="T56" fmla="*/ 218 w 256"/>
              <a:gd name="T57" fmla="*/ 147 h 227"/>
              <a:gd name="T58" fmla="*/ 215 w 256"/>
              <a:gd name="T59" fmla="*/ 148 h 227"/>
              <a:gd name="T60" fmla="*/ 215 w 256"/>
              <a:gd name="T61" fmla="*/ 164 h 227"/>
              <a:gd name="T62" fmla="*/ 224 w 256"/>
              <a:gd name="T63" fmla="*/ 169 h 227"/>
              <a:gd name="T64" fmla="*/ 210 w 256"/>
              <a:gd name="T65" fmla="*/ 175 h 227"/>
              <a:gd name="T66" fmla="*/ 210 w 256"/>
              <a:gd name="T67" fmla="*/ 175 h 227"/>
              <a:gd name="T68" fmla="*/ 210 w 256"/>
              <a:gd name="T69" fmla="*/ 191 h 227"/>
              <a:gd name="T70" fmla="*/ 210 w 256"/>
              <a:gd name="T71" fmla="*/ 203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6" h="227">
                <a:moveTo>
                  <a:pt x="256" y="108"/>
                </a:moveTo>
                <a:cubicBezTo>
                  <a:pt x="256" y="94"/>
                  <a:pt x="245" y="84"/>
                  <a:pt x="232" y="84"/>
                </a:cubicBezTo>
                <a:cubicBezTo>
                  <a:pt x="169" y="84"/>
                  <a:pt x="169" y="84"/>
                  <a:pt x="169" y="84"/>
                </a:cubicBezTo>
                <a:cubicBezTo>
                  <a:pt x="171" y="74"/>
                  <a:pt x="172" y="59"/>
                  <a:pt x="172" y="44"/>
                </a:cubicBezTo>
                <a:cubicBezTo>
                  <a:pt x="172" y="13"/>
                  <a:pt x="156" y="0"/>
                  <a:pt x="140" y="0"/>
                </a:cubicBezTo>
                <a:cubicBezTo>
                  <a:pt x="120" y="0"/>
                  <a:pt x="120" y="21"/>
                  <a:pt x="120" y="48"/>
                </a:cubicBezTo>
                <a:cubicBezTo>
                  <a:pt x="120" y="67"/>
                  <a:pt x="90" y="97"/>
                  <a:pt x="75" y="110"/>
                </a:cubicBezTo>
                <a:cubicBezTo>
                  <a:pt x="71" y="108"/>
                  <a:pt x="68" y="107"/>
                  <a:pt x="64" y="107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11" y="107"/>
                  <a:pt x="0" y="118"/>
                  <a:pt x="0" y="131"/>
                </a:cubicBezTo>
                <a:cubicBezTo>
                  <a:pt x="8" y="203"/>
                  <a:pt x="8" y="203"/>
                  <a:pt x="8" y="203"/>
                </a:cubicBezTo>
                <a:cubicBezTo>
                  <a:pt x="10" y="216"/>
                  <a:pt x="19" y="227"/>
                  <a:pt x="32" y="227"/>
                </a:cubicBezTo>
                <a:cubicBezTo>
                  <a:pt x="64" y="227"/>
                  <a:pt x="64" y="227"/>
                  <a:pt x="64" y="227"/>
                </a:cubicBezTo>
                <a:cubicBezTo>
                  <a:pt x="74" y="227"/>
                  <a:pt x="83" y="221"/>
                  <a:pt x="87" y="212"/>
                </a:cubicBezTo>
                <a:cubicBezTo>
                  <a:pt x="100" y="219"/>
                  <a:pt x="100" y="219"/>
                  <a:pt x="100" y="219"/>
                </a:cubicBezTo>
                <a:cubicBezTo>
                  <a:pt x="101" y="219"/>
                  <a:pt x="102" y="219"/>
                  <a:pt x="103" y="219"/>
                </a:cubicBezTo>
                <a:cubicBezTo>
                  <a:pt x="210" y="219"/>
                  <a:pt x="210" y="219"/>
                  <a:pt x="210" y="219"/>
                </a:cubicBezTo>
                <a:cubicBezTo>
                  <a:pt x="222" y="219"/>
                  <a:pt x="232" y="210"/>
                  <a:pt x="232" y="197"/>
                </a:cubicBezTo>
                <a:cubicBezTo>
                  <a:pt x="232" y="194"/>
                  <a:pt x="231" y="191"/>
                  <a:pt x="230" y="188"/>
                </a:cubicBezTo>
                <a:cubicBezTo>
                  <a:pt x="236" y="184"/>
                  <a:pt x="240" y="177"/>
                  <a:pt x="240" y="169"/>
                </a:cubicBezTo>
                <a:cubicBezTo>
                  <a:pt x="240" y="166"/>
                  <a:pt x="239" y="162"/>
                  <a:pt x="238" y="159"/>
                </a:cubicBezTo>
                <a:cubicBezTo>
                  <a:pt x="244" y="155"/>
                  <a:pt x="248" y="148"/>
                  <a:pt x="248" y="140"/>
                </a:cubicBezTo>
                <a:cubicBezTo>
                  <a:pt x="248" y="135"/>
                  <a:pt x="247" y="131"/>
                  <a:pt x="245" y="128"/>
                </a:cubicBezTo>
                <a:cubicBezTo>
                  <a:pt x="252" y="123"/>
                  <a:pt x="256" y="116"/>
                  <a:pt x="256" y="108"/>
                </a:cubicBezTo>
                <a:close/>
                <a:moveTo>
                  <a:pt x="64" y="211"/>
                </a:moveTo>
                <a:cubicBezTo>
                  <a:pt x="32" y="211"/>
                  <a:pt x="32" y="211"/>
                  <a:pt x="32" y="211"/>
                </a:cubicBezTo>
                <a:cubicBezTo>
                  <a:pt x="28" y="211"/>
                  <a:pt x="25" y="206"/>
                  <a:pt x="24" y="202"/>
                </a:cubicBezTo>
                <a:cubicBezTo>
                  <a:pt x="16" y="131"/>
                  <a:pt x="16" y="131"/>
                  <a:pt x="16" y="131"/>
                </a:cubicBezTo>
                <a:cubicBezTo>
                  <a:pt x="17" y="127"/>
                  <a:pt x="20" y="123"/>
                  <a:pt x="24" y="123"/>
                </a:cubicBezTo>
                <a:cubicBezTo>
                  <a:pt x="64" y="123"/>
                  <a:pt x="64" y="123"/>
                  <a:pt x="64" y="123"/>
                </a:cubicBezTo>
                <a:cubicBezTo>
                  <a:pt x="69" y="123"/>
                  <a:pt x="72" y="127"/>
                  <a:pt x="72" y="131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72" y="199"/>
                  <a:pt x="72" y="200"/>
                  <a:pt x="72" y="201"/>
                </a:cubicBezTo>
                <a:cubicBezTo>
                  <a:pt x="72" y="203"/>
                  <a:pt x="72" y="203"/>
                  <a:pt x="72" y="203"/>
                </a:cubicBezTo>
                <a:cubicBezTo>
                  <a:pt x="72" y="208"/>
                  <a:pt x="69" y="211"/>
                  <a:pt x="64" y="211"/>
                </a:cubicBezTo>
                <a:close/>
                <a:moveTo>
                  <a:pt x="210" y="203"/>
                </a:moveTo>
                <a:cubicBezTo>
                  <a:pt x="105" y="203"/>
                  <a:pt x="105" y="203"/>
                  <a:pt x="105" y="203"/>
                </a:cubicBezTo>
                <a:cubicBezTo>
                  <a:pt x="88" y="194"/>
                  <a:pt x="88" y="194"/>
                  <a:pt x="88" y="194"/>
                </a:cubicBezTo>
                <a:cubicBezTo>
                  <a:pt x="88" y="131"/>
                  <a:pt x="88" y="131"/>
                  <a:pt x="88" y="131"/>
                </a:cubicBezTo>
                <a:cubicBezTo>
                  <a:pt x="88" y="128"/>
                  <a:pt x="87" y="124"/>
                  <a:pt x="86" y="121"/>
                </a:cubicBezTo>
                <a:cubicBezTo>
                  <a:pt x="100" y="109"/>
                  <a:pt x="136" y="75"/>
                  <a:pt x="136" y="48"/>
                </a:cubicBezTo>
                <a:cubicBezTo>
                  <a:pt x="136" y="31"/>
                  <a:pt x="136" y="16"/>
                  <a:pt x="140" y="16"/>
                </a:cubicBezTo>
                <a:cubicBezTo>
                  <a:pt x="148" y="16"/>
                  <a:pt x="156" y="25"/>
                  <a:pt x="156" y="44"/>
                </a:cubicBezTo>
                <a:cubicBezTo>
                  <a:pt x="156" y="67"/>
                  <a:pt x="152" y="90"/>
                  <a:pt x="152" y="90"/>
                </a:cubicBezTo>
                <a:cubicBezTo>
                  <a:pt x="152" y="93"/>
                  <a:pt x="153" y="95"/>
                  <a:pt x="154" y="97"/>
                </a:cubicBezTo>
                <a:cubicBezTo>
                  <a:pt x="156" y="98"/>
                  <a:pt x="158" y="100"/>
                  <a:pt x="160" y="100"/>
                </a:cubicBezTo>
                <a:cubicBezTo>
                  <a:pt x="232" y="100"/>
                  <a:pt x="232" y="100"/>
                  <a:pt x="232" y="100"/>
                </a:cubicBezTo>
                <a:cubicBezTo>
                  <a:pt x="237" y="100"/>
                  <a:pt x="240" y="103"/>
                  <a:pt x="240" y="108"/>
                </a:cubicBezTo>
                <a:cubicBezTo>
                  <a:pt x="240" y="112"/>
                  <a:pt x="237" y="116"/>
                  <a:pt x="232" y="116"/>
                </a:cubicBezTo>
                <a:cubicBezTo>
                  <a:pt x="223" y="116"/>
                  <a:pt x="223" y="116"/>
                  <a:pt x="223" y="116"/>
                </a:cubicBezTo>
                <a:cubicBezTo>
                  <a:pt x="219" y="116"/>
                  <a:pt x="215" y="119"/>
                  <a:pt x="215" y="124"/>
                </a:cubicBezTo>
                <a:cubicBezTo>
                  <a:pt x="215" y="128"/>
                  <a:pt x="219" y="132"/>
                  <a:pt x="223" y="132"/>
                </a:cubicBezTo>
                <a:cubicBezTo>
                  <a:pt x="224" y="132"/>
                  <a:pt x="224" y="132"/>
                  <a:pt x="224" y="132"/>
                </a:cubicBezTo>
                <a:cubicBezTo>
                  <a:pt x="224" y="132"/>
                  <a:pt x="224" y="132"/>
                  <a:pt x="224" y="132"/>
                </a:cubicBezTo>
                <a:cubicBezTo>
                  <a:pt x="229" y="132"/>
                  <a:pt x="232" y="135"/>
                  <a:pt x="232" y="140"/>
                </a:cubicBezTo>
                <a:cubicBezTo>
                  <a:pt x="232" y="144"/>
                  <a:pt x="229" y="148"/>
                  <a:pt x="224" y="148"/>
                </a:cubicBezTo>
                <a:cubicBezTo>
                  <a:pt x="219" y="148"/>
                  <a:pt x="219" y="148"/>
                  <a:pt x="219" y="148"/>
                </a:cubicBezTo>
                <a:cubicBezTo>
                  <a:pt x="219" y="148"/>
                  <a:pt x="218" y="147"/>
                  <a:pt x="218" y="147"/>
                </a:cubicBezTo>
                <a:cubicBezTo>
                  <a:pt x="218" y="147"/>
                  <a:pt x="218" y="148"/>
                  <a:pt x="218" y="148"/>
                </a:cubicBezTo>
                <a:cubicBezTo>
                  <a:pt x="215" y="148"/>
                  <a:pt x="215" y="148"/>
                  <a:pt x="215" y="148"/>
                </a:cubicBezTo>
                <a:cubicBezTo>
                  <a:pt x="211" y="148"/>
                  <a:pt x="207" y="151"/>
                  <a:pt x="207" y="156"/>
                </a:cubicBezTo>
                <a:cubicBezTo>
                  <a:pt x="207" y="160"/>
                  <a:pt x="211" y="164"/>
                  <a:pt x="215" y="164"/>
                </a:cubicBezTo>
                <a:cubicBezTo>
                  <a:pt x="218" y="164"/>
                  <a:pt x="218" y="164"/>
                  <a:pt x="218" y="164"/>
                </a:cubicBezTo>
                <a:cubicBezTo>
                  <a:pt x="222" y="164"/>
                  <a:pt x="224" y="166"/>
                  <a:pt x="224" y="169"/>
                </a:cubicBezTo>
                <a:cubicBezTo>
                  <a:pt x="224" y="173"/>
                  <a:pt x="221" y="175"/>
                  <a:pt x="218" y="175"/>
                </a:cubicBezTo>
                <a:cubicBezTo>
                  <a:pt x="210" y="175"/>
                  <a:pt x="210" y="175"/>
                  <a:pt x="210" y="175"/>
                </a:cubicBezTo>
                <a:cubicBezTo>
                  <a:pt x="210" y="175"/>
                  <a:pt x="210" y="175"/>
                  <a:pt x="210" y="175"/>
                </a:cubicBezTo>
                <a:cubicBezTo>
                  <a:pt x="210" y="175"/>
                  <a:pt x="210" y="175"/>
                  <a:pt x="210" y="175"/>
                </a:cubicBezTo>
                <a:cubicBezTo>
                  <a:pt x="206" y="175"/>
                  <a:pt x="202" y="179"/>
                  <a:pt x="202" y="183"/>
                </a:cubicBezTo>
                <a:cubicBezTo>
                  <a:pt x="202" y="188"/>
                  <a:pt x="206" y="191"/>
                  <a:pt x="210" y="191"/>
                </a:cubicBezTo>
                <a:cubicBezTo>
                  <a:pt x="213" y="191"/>
                  <a:pt x="216" y="194"/>
                  <a:pt x="216" y="197"/>
                </a:cubicBezTo>
                <a:cubicBezTo>
                  <a:pt x="216" y="201"/>
                  <a:pt x="213" y="203"/>
                  <a:pt x="210" y="2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840" dirty="0">
              <a:latin typeface="Charter Roman" panose="02040503050506020203" pitchFamily="18" charset="0"/>
            </a:endParaRPr>
          </a:p>
        </p:txBody>
      </p:sp>
      <p:sp>
        <p:nvSpPr>
          <p:cNvPr id="41" name="Freeform 26">
            <a:extLst>
              <a:ext uri="{FF2B5EF4-FFF2-40B4-BE49-F238E27FC236}">
                <a16:creationId xmlns:a16="http://schemas.microsoft.com/office/drawing/2014/main" id="{487550D0-18FE-B946-B4EC-6B5C4B60BF55}"/>
              </a:ext>
            </a:extLst>
          </p:cNvPr>
          <p:cNvSpPr>
            <a:spLocks noChangeAspect="1" noEditPoints="1"/>
          </p:cNvSpPr>
          <p:nvPr/>
        </p:nvSpPr>
        <p:spPr bwMode="auto">
          <a:xfrm rot="2700000">
            <a:off x="7947303" y="2226496"/>
            <a:ext cx="194338" cy="357812"/>
          </a:xfrm>
          <a:custGeom>
            <a:avLst/>
            <a:gdLst>
              <a:gd name="T0" fmla="*/ 482 w 579"/>
              <a:gd name="T1" fmla="*/ 367 h 1073"/>
              <a:gd name="T2" fmla="*/ 482 w 579"/>
              <a:gd name="T3" fmla="*/ 148 h 1073"/>
              <a:gd name="T4" fmla="*/ 525 w 579"/>
              <a:gd name="T5" fmla="*/ 79 h 1073"/>
              <a:gd name="T6" fmla="*/ 447 w 579"/>
              <a:gd name="T7" fmla="*/ 0 h 1073"/>
              <a:gd name="T8" fmla="*/ 132 w 579"/>
              <a:gd name="T9" fmla="*/ 0 h 1073"/>
              <a:gd name="T10" fmla="*/ 54 w 579"/>
              <a:gd name="T11" fmla="*/ 79 h 1073"/>
              <a:gd name="T12" fmla="*/ 96 w 579"/>
              <a:gd name="T13" fmla="*/ 148 h 1073"/>
              <a:gd name="T14" fmla="*/ 96 w 579"/>
              <a:gd name="T15" fmla="*/ 367 h 1073"/>
              <a:gd name="T16" fmla="*/ 0 w 579"/>
              <a:gd name="T17" fmla="*/ 583 h 1073"/>
              <a:gd name="T18" fmla="*/ 0 w 579"/>
              <a:gd name="T19" fmla="*/ 612 h 1073"/>
              <a:gd name="T20" fmla="*/ 224 w 579"/>
              <a:gd name="T21" fmla="*/ 612 h 1073"/>
              <a:gd name="T22" fmla="*/ 224 w 579"/>
              <a:gd name="T23" fmla="*/ 923 h 1073"/>
              <a:gd name="T24" fmla="*/ 289 w 579"/>
              <a:gd name="T25" fmla="*/ 1073 h 1073"/>
              <a:gd name="T26" fmla="*/ 355 w 579"/>
              <a:gd name="T27" fmla="*/ 923 h 1073"/>
              <a:gd name="T28" fmla="*/ 355 w 579"/>
              <a:gd name="T29" fmla="*/ 612 h 1073"/>
              <a:gd name="T30" fmla="*/ 579 w 579"/>
              <a:gd name="T31" fmla="*/ 612 h 1073"/>
              <a:gd name="T32" fmla="*/ 579 w 579"/>
              <a:gd name="T33" fmla="*/ 583 h 1073"/>
              <a:gd name="T34" fmla="*/ 482 w 579"/>
              <a:gd name="T35" fmla="*/ 367 h 1073"/>
              <a:gd name="T36" fmla="*/ 132 w 579"/>
              <a:gd name="T37" fmla="*/ 58 h 1073"/>
              <a:gd name="T38" fmla="*/ 447 w 579"/>
              <a:gd name="T39" fmla="*/ 58 h 1073"/>
              <a:gd name="T40" fmla="*/ 467 w 579"/>
              <a:gd name="T41" fmla="*/ 79 h 1073"/>
              <a:gd name="T42" fmla="*/ 449 w 579"/>
              <a:gd name="T43" fmla="*/ 99 h 1073"/>
              <a:gd name="T44" fmla="*/ 436 w 579"/>
              <a:gd name="T45" fmla="*/ 101 h 1073"/>
              <a:gd name="T46" fmla="*/ 143 w 579"/>
              <a:gd name="T47" fmla="*/ 101 h 1073"/>
              <a:gd name="T48" fmla="*/ 129 w 579"/>
              <a:gd name="T49" fmla="*/ 99 h 1073"/>
              <a:gd name="T50" fmla="*/ 111 w 579"/>
              <a:gd name="T51" fmla="*/ 79 h 1073"/>
              <a:gd name="T52" fmla="*/ 132 w 579"/>
              <a:gd name="T53" fmla="*/ 58 h 1073"/>
              <a:gd name="T54" fmla="*/ 424 w 579"/>
              <a:gd name="T55" fmla="*/ 370 h 1073"/>
              <a:gd name="T56" fmla="*/ 154 w 579"/>
              <a:gd name="T57" fmla="*/ 370 h 1073"/>
              <a:gd name="T58" fmla="*/ 154 w 579"/>
              <a:gd name="T59" fmla="*/ 130 h 1073"/>
              <a:gd name="T60" fmla="*/ 424 w 579"/>
              <a:gd name="T61" fmla="*/ 130 h 1073"/>
              <a:gd name="T62" fmla="*/ 424 w 579"/>
              <a:gd name="T63" fmla="*/ 370 h 1073"/>
              <a:gd name="T64" fmla="*/ 297 w 579"/>
              <a:gd name="T65" fmla="*/ 911 h 1073"/>
              <a:gd name="T66" fmla="*/ 289 w 579"/>
              <a:gd name="T67" fmla="*/ 928 h 1073"/>
              <a:gd name="T68" fmla="*/ 282 w 579"/>
              <a:gd name="T69" fmla="*/ 911 h 1073"/>
              <a:gd name="T70" fmla="*/ 282 w 579"/>
              <a:gd name="T71" fmla="*/ 612 h 1073"/>
              <a:gd name="T72" fmla="*/ 297 w 579"/>
              <a:gd name="T73" fmla="*/ 612 h 1073"/>
              <a:gd name="T74" fmla="*/ 297 w 579"/>
              <a:gd name="T75" fmla="*/ 911 h 1073"/>
              <a:gd name="T76" fmla="*/ 355 w 579"/>
              <a:gd name="T77" fmla="*/ 554 h 1073"/>
              <a:gd name="T78" fmla="*/ 224 w 579"/>
              <a:gd name="T79" fmla="*/ 554 h 1073"/>
              <a:gd name="T80" fmla="*/ 59 w 579"/>
              <a:gd name="T81" fmla="*/ 554 h 1073"/>
              <a:gd name="T82" fmla="*/ 144 w 579"/>
              <a:gd name="T83" fmla="*/ 403 h 1073"/>
              <a:gd name="T84" fmla="*/ 149 w 579"/>
              <a:gd name="T85" fmla="*/ 399 h 1073"/>
              <a:gd name="T86" fmla="*/ 430 w 579"/>
              <a:gd name="T87" fmla="*/ 399 h 1073"/>
              <a:gd name="T88" fmla="*/ 435 w 579"/>
              <a:gd name="T89" fmla="*/ 403 h 1073"/>
              <a:gd name="T90" fmla="*/ 519 w 579"/>
              <a:gd name="T91" fmla="*/ 554 h 1073"/>
              <a:gd name="T92" fmla="*/ 355 w 579"/>
              <a:gd name="T93" fmla="*/ 554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1073">
                <a:moveTo>
                  <a:pt x="482" y="367"/>
                </a:moveTo>
                <a:cubicBezTo>
                  <a:pt x="482" y="148"/>
                  <a:pt x="482" y="148"/>
                  <a:pt x="482" y="148"/>
                </a:cubicBezTo>
                <a:cubicBezTo>
                  <a:pt x="508" y="135"/>
                  <a:pt x="525" y="109"/>
                  <a:pt x="525" y="79"/>
                </a:cubicBezTo>
                <a:cubicBezTo>
                  <a:pt x="525" y="35"/>
                  <a:pt x="490" y="0"/>
                  <a:pt x="447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89" y="0"/>
                  <a:pt x="54" y="35"/>
                  <a:pt x="54" y="79"/>
                </a:cubicBezTo>
                <a:cubicBezTo>
                  <a:pt x="54" y="109"/>
                  <a:pt x="71" y="135"/>
                  <a:pt x="96" y="148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35" y="422"/>
                  <a:pt x="0" y="500"/>
                  <a:pt x="0" y="583"/>
                </a:cubicBezTo>
                <a:cubicBezTo>
                  <a:pt x="0" y="612"/>
                  <a:pt x="0" y="612"/>
                  <a:pt x="0" y="612"/>
                </a:cubicBezTo>
                <a:cubicBezTo>
                  <a:pt x="224" y="612"/>
                  <a:pt x="224" y="612"/>
                  <a:pt x="224" y="612"/>
                </a:cubicBezTo>
                <a:cubicBezTo>
                  <a:pt x="224" y="923"/>
                  <a:pt x="224" y="923"/>
                  <a:pt x="224" y="923"/>
                </a:cubicBezTo>
                <a:cubicBezTo>
                  <a:pt x="289" y="1073"/>
                  <a:pt x="289" y="1073"/>
                  <a:pt x="289" y="1073"/>
                </a:cubicBezTo>
                <a:cubicBezTo>
                  <a:pt x="355" y="923"/>
                  <a:pt x="355" y="923"/>
                  <a:pt x="355" y="923"/>
                </a:cubicBezTo>
                <a:cubicBezTo>
                  <a:pt x="355" y="612"/>
                  <a:pt x="355" y="612"/>
                  <a:pt x="355" y="612"/>
                </a:cubicBezTo>
                <a:cubicBezTo>
                  <a:pt x="579" y="612"/>
                  <a:pt x="579" y="612"/>
                  <a:pt x="579" y="612"/>
                </a:cubicBezTo>
                <a:cubicBezTo>
                  <a:pt x="579" y="583"/>
                  <a:pt x="579" y="583"/>
                  <a:pt x="579" y="583"/>
                </a:cubicBezTo>
                <a:cubicBezTo>
                  <a:pt x="579" y="500"/>
                  <a:pt x="544" y="422"/>
                  <a:pt x="482" y="367"/>
                </a:cubicBezTo>
                <a:close/>
                <a:moveTo>
                  <a:pt x="132" y="58"/>
                </a:moveTo>
                <a:cubicBezTo>
                  <a:pt x="447" y="58"/>
                  <a:pt x="447" y="58"/>
                  <a:pt x="447" y="58"/>
                </a:cubicBezTo>
                <a:cubicBezTo>
                  <a:pt x="458" y="58"/>
                  <a:pt x="467" y="67"/>
                  <a:pt x="467" y="79"/>
                </a:cubicBezTo>
                <a:cubicBezTo>
                  <a:pt x="467" y="89"/>
                  <a:pt x="459" y="97"/>
                  <a:pt x="449" y="99"/>
                </a:cubicBezTo>
                <a:cubicBezTo>
                  <a:pt x="436" y="101"/>
                  <a:pt x="436" y="101"/>
                  <a:pt x="436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29" y="99"/>
                  <a:pt x="129" y="99"/>
                  <a:pt x="129" y="99"/>
                </a:cubicBezTo>
                <a:cubicBezTo>
                  <a:pt x="119" y="97"/>
                  <a:pt x="111" y="89"/>
                  <a:pt x="111" y="79"/>
                </a:cubicBezTo>
                <a:cubicBezTo>
                  <a:pt x="111" y="67"/>
                  <a:pt x="121" y="58"/>
                  <a:pt x="132" y="58"/>
                </a:cubicBezTo>
                <a:close/>
                <a:moveTo>
                  <a:pt x="424" y="370"/>
                </a:moveTo>
                <a:cubicBezTo>
                  <a:pt x="154" y="370"/>
                  <a:pt x="154" y="370"/>
                  <a:pt x="154" y="370"/>
                </a:cubicBezTo>
                <a:cubicBezTo>
                  <a:pt x="154" y="130"/>
                  <a:pt x="154" y="130"/>
                  <a:pt x="154" y="130"/>
                </a:cubicBezTo>
                <a:cubicBezTo>
                  <a:pt x="424" y="130"/>
                  <a:pt x="424" y="130"/>
                  <a:pt x="424" y="130"/>
                </a:cubicBezTo>
                <a:lnTo>
                  <a:pt x="424" y="370"/>
                </a:lnTo>
                <a:close/>
                <a:moveTo>
                  <a:pt x="297" y="911"/>
                </a:moveTo>
                <a:cubicBezTo>
                  <a:pt x="289" y="928"/>
                  <a:pt x="289" y="928"/>
                  <a:pt x="289" y="928"/>
                </a:cubicBezTo>
                <a:cubicBezTo>
                  <a:pt x="282" y="911"/>
                  <a:pt x="282" y="911"/>
                  <a:pt x="282" y="911"/>
                </a:cubicBezTo>
                <a:cubicBezTo>
                  <a:pt x="282" y="612"/>
                  <a:pt x="282" y="612"/>
                  <a:pt x="282" y="612"/>
                </a:cubicBezTo>
                <a:cubicBezTo>
                  <a:pt x="297" y="612"/>
                  <a:pt x="297" y="612"/>
                  <a:pt x="297" y="612"/>
                </a:cubicBezTo>
                <a:lnTo>
                  <a:pt x="297" y="911"/>
                </a:lnTo>
                <a:close/>
                <a:moveTo>
                  <a:pt x="355" y="554"/>
                </a:moveTo>
                <a:cubicBezTo>
                  <a:pt x="224" y="554"/>
                  <a:pt x="224" y="554"/>
                  <a:pt x="224" y="554"/>
                </a:cubicBezTo>
                <a:cubicBezTo>
                  <a:pt x="59" y="554"/>
                  <a:pt x="59" y="554"/>
                  <a:pt x="59" y="554"/>
                </a:cubicBezTo>
                <a:cubicBezTo>
                  <a:pt x="67" y="495"/>
                  <a:pt x="97" y="441"/>
                  <a:pt x="144" y="403"/>
                </a:cubicBezTo>
                <a:cubicBezTo>
                  <a:pt x="149" y="399"/>
                  <a:pt x="149" y="399"/>
                  <a:pt x="149" y="399"/>
                </a:cubicBezTo>
                <a:cubicBezTo>
                  <a:pt x="430" y="399"/>
                  <a:pt x="430" y="399"/>
                  <a:pt x="430" y="399"/>
                </a:cubicBezTo>
                <a:cubicBezTo>
                  <a:pt x="435" y="403"/>
                  <a:pt x="435" y="403"/>
                  <a:pt x="435" y="403"/>
                </a:cubicBezTo>
                <a:cubicBezTo>
                  <a:pt x="482" y="441"/>
                  <a:pt x="512" y="495"/>
                  <a:pt x="519" y="554"/>
                </a:cubicBezTo>
                <a:lnTo>
                  <a:pt x="355" y="5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40" dirty="0">
              <a:latin typeface="Charter Roman" panose="02040503050506020203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B00C18-C7DE-CA43-B1A7-A8715FACD8E5}"/>
              </a:ext>
            </a:extLst>
          </p:cNvPr>
          <p:cNvSpPr txBox="1"/>
          <p:nvPr/>
        </p:nvSpPr>
        <p:spPr>
          <a:xfrm>
            <a:off x="8239687" y="4827590"/>
            <a:ext cx="1808201" cy="1583557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FFC000"/>
                </a:solidFill>
                <a:latin typeface="Charter Roman" panose="02040503050506020203" pitchFamily="18" charset="0"/>
                <a:ea typeface="Open Sans" charset="0"/>
                <a:cs typeface="Open Sans" charset="0"/>
              </a:rPr>
              <a:t>Question Paper Types</a:t>
            </a:r>
            <a:endParaRPr lang="en-US" sz="1000" dirty="0">
              <a:latin typeface="Charter Roman" panose="02040503050506020203" pitchFamily="18" charset="0"/>
              <a:ea typeface="Open Sans" charset="0"/>
              <a:cs typeface="Open Sans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dirty="0">
                <a:latin typeface="Charter Roman" panose="02040503050506020203" pitchFamily="18" charset="0"/>
                <a:ea typeface="Open Sans" charset="0"/>
                <a:cs typeface="Open Sans" charset="0"/>
              </a:rPr>
              <a:t>Fixed Type Exam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dirty="0">
                <a:latin typeface="Charter Roman" panose="02040503050506020203" pitchFamily="18" charset="0"/>
                <a:ea typeface="Open Sans" charset="0"/>
                <a:cs typeface="Open Sans" charset="0"/>
              </a:rPr>
              <a:t>Random Type Exam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30607A-8AA1-6E49-A075-44024E16757E}"/>
              </a:ext>
            </a:extLst>
          </p:cNvPr>
          <p:cNvSpPr txBox="1"/>
          <p:nvPr/>
        </p:nvSpPr>
        <p:spPr>
          <a:xfrm>
            <a:off x="5547179" y="4748496"/>
            <a:ext cx="2692507" cy="1617412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Charter Roman" panose="02040503050506020203" pitchFamily="18" charset="0"/>
                <a:ea typeface="Open Sans" charset="0"/>
                <a:cs typeface="Open Sans" charset="0"/>
              </a:rPr>
              <a:t>Calibrated Randomization Of Test Questions</a:t>
            </a:r>
            <a:endParaRPr lang="en-US" sz="1000" dirty="0">
              <a:latin typeface="Charter Roman" panose="02040503050506020203" pitchFamily="18" charset="0"/>
              <a:ea typeface="Open Sans" charset="0"/>
              <a:cs typeface="Open Sans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dirty="0">
                <a:latin typeface="Charter Roman" panose="02040503050506020203" pitchFamily="18" charset="0"/>
                <a:ea typeface="Open Sans" charset="0"/>
                <a:cs typeface="Open Sans" charset="0"/>
              </a:rPr>
              <a:t> Post Test Analysis Report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dirty="0">
                <a:latin typeface="Charter Roman" panose="02040503050506020203" pitchFamily="18" charset="0"/>
                <a:ea typeface="Open Sans" charset="0"/>
                <a:cs typeface="Open Sans" charset="0"/>
              </a:rPr>
              <a:t> Screen Behaviour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dirty="0">
                <a:latin typeface="Charter Roman" panose="02040503050506020203" pitchFamily="18" charset="0"/>
                <a:ea typeface="Open Sans" charset="0"/>
                <a:cs typeface="Open Sans" charset="0"/>
              </a:rPr>
              <a:t> Instant Result Computation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E326BED-9810-8846-B475-BEB3E8032AF4}"/>
              </a:ext>
            </a:extLst>
          </p:cNvPr>
          <p:cNvSpPr txBox="1"/>
          <p:nvPr/>
        </p:nvSpPr>
        <p:spPr>
          <a:xfrm>
            <a:off x="2594796" y="4686704"/>
            <a:ext cx="2573314" cy="189588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Charter Roman" panose="02040503050506020203" pitchFamily="18" charset="0"/>
                <a:ea typeface="Open Sans" charset="0"/>
                <a:cs typeface="Open Sans" charset="0"/>
              </a:rPr>
              <a:t>Analytics Multivariate Analysis</a:t>
            </a:r>
            <a:endParaRPr lang="en-US" sz="1000" dirty="0">
              <a:solidFill>
                <a:schemeClr val="accent2"/>
              </a:solidFill>
              <a:latin typeface="Charter Roman" panose="02040503050506020203" pitchFamily="18" charset="0"/>
              <a:ea typeface="Open Sans" charset="0"/>
              <a:cs typeface="Open Sans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>
                <a:latin typeface="Charter Roman" panose="02040503050506020203" pitchFamily="18" charset="0"/>
                <a:ea typeface="Open Sans" charset="0"/>
                <a:cs typeface="Open Sans" charset="0"/>
              </a:rPr>
              <a:t>Online Question Repository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>
                <a:latin typeface="Charter Roman" panose="02040503050506020203" pitchFamily="18" charset="0"/>
                <a:ea typeface="Open Sans" charset="0"/>
                <a:cs typeface="Open Sans" charset="0"/>
              </a:rPr>
              <a:t>Multivariate Attribute Of Questions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>
                <a:latin typeface="Charter Roman" panose="02040503050506020203" pitchFamily="18" charset="0"/>
                <a:ea typeface="Open Sans" charset="0"/>
                <a:cs typeface="Open Sans" charset="0"/>
              </a:rPr>
              <a:t>Question Types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400" dirty="0">
                <a:latin typeface="Charter Roman" panose="02040503050506020203" pitchFamily="18" charset="0"/>
                <a:ea typeface="Open Sans" charset="0"/>
                <a:cs typeface="Open Sans" charset="0"/>
              </a:rPr>
              <a:t>Attribute Based Analysis</a:t>
            </a:r>
            <a:endParaRPr lang="en-US" sz="1100" dirty="0">
              <a:latin typeface="Charter Roman" panose="02040503050506020203" pitchFamily="18" charset="0"/>
              <a:ea typeface="Open Sans" charset="0"/>
              <a:cs typeface="Open Sans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9AFE0C-C93C-D44F-93FA-F4A8B5C85B63}"/>
              </a:ext>
            </a:extLst>
          </p:cNvPr>
          <p:cNvSpPr txBox="1"/>
          <p:nvPr/>
        </p:nvSpPr>
        <p:spPr>
          <a:xfrm>
            <a:off x="274700" y="4818995"/>
            <a:ext cx="2158856" cy="134656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0070C0"/>
                </a:solidFill>
                <a:latin typeface="Charter Roman" panose="02040503050506020203" pitchFamily="18" charset="0"/>
                <a:ea typeface="Open Sans" charset="0"/>
                <a:cs typeface="Open Sans" charset="0"/>
              </a:rPr>
              <a:t>Online Tests For Students</a:t>
            </a:r>
            <a:endParaRPr lang="en-US" sz="1000" dirty="0">
              <a:latin typeface="Charter Roman" panose="02040503050506020203" pitchFamily="18" charset="0"/>
              <a:ea typeface="Open Sans" charset="0"/>
              <a:cs typeface="Open Sans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dirty="0">
                <a:latin typeface="Charter Roman" panose="02040503050506020203" pitchFamily="18" charset="0"/>
                <a:ea typeface="Open Sans" charset="0"/>
                <a:cs typeface="Open Sans" charset="0"/>
              </a:rPr>
              <a:t>Online Testing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dirty="0">
                <a:latin typeface="Charter Roman" panose="02040503050506020203" pitchFamily="18" charset="0"/>
                <a:ea typeface="Open Sans" charset="0"/>
                <a:cs typeface="Open Sans" charset="0"/>
              </a:rPr>
              <a:t>Evaluation &amp; Grading</a:t>
            </a:r>
            <a:endParaRPr lang="en-US" sz="1100" dirty="0">
              <a:latin typeface="Charter Roman" panose="02040503050506020203" pitchFamily="18" charset="0"/>
              <a:ea typeface="Open Sans" charset="0"/>
              <a:cs typeface="Open Sans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777608-49A9-F941-A35B-48B3ACF9B21D}"/>
              </a:ext>
            </a:extLst>
          </p:cNvPr>
          <p:cNvSpPr txBox="1"/>
          <p:nvPr/>
        </p:nvSpPr>
        <p:spPr>
          <a:xfrm>
            <a:off x="10369654" y="4793735"/>
            <a:ext cx="2019822" cy="134656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harter Roman" panose="02040503050506020203" pitchFamily="18" charset="0"/>
                <a:ea typeface="Open Sans" charset="0"/>
                <a:cs typeface="Open Sans" charset="0"/>
              </a:rPr>
              <a:t>Supported Test Formats </a:t>
            </a:r>
            <a:endParaRPr lang="en-US" sz="1400" b="1" dirty="0">
              <a:latin typeface="Charter Roman" panose="02040503050506020203" pitchFamily="18" charset="0"/>
              <a:ea typeface="Open Sans" charset="0"/>
              <a:cs typeface="Open Sans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dirty="0">
                <a:latin typeface="Charter Roman" panose="02040503050506020203" pitchFamily="18" charset="0"/>
                <a:ea typeface="Open Sans" charset="0"/>
                <a:cs typeface="Open Sans" charset="0"/>
              </a:rPr>
              <a:t>Mcqs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dirty="0">
                <a:latin typeface="Charter Roman" panose="02040503050506020203" pitchFamily="18" charset="0"/>
                <a:ea typeface="Open Sans" charset="0"/>
                <a:cs typeface="Open Sans" charset="0"/>
              </a:rPr>
              <a:t>Fill In The Blanks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400" dirty="0">
                <a:latin typeface="Charter Roman" panose="02040503050506020203" pitchFamily="18" charset="0"/>
                <a:ea typeface="Open Sans" charset="0"/>
                <a:cs typeface="Open Sans" charset="0"/>
              </a:rPr>
              <a:t>Descriptive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3CD608E-12AA-9C49-9E50-4C558AF36CE5}"/>
              </a:ext>
            </a:extLst>
          </p:cNvPr>
          <p:cNvSpPr/>
          <p:nvPr/>
        </p:nvSpPr>
        <p:spPr>
          <a:xfrm>
            <a:off x="733250" y="4393638"/>
            <a:ext cx="433952" cy="43395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harter Roman" panose="02040503050506020203" pitchFamily="18" charset="0"/>
              </a:rPr>
              <a:t>01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0426F6D-A7C2-9546-8FC0-C965FED4B925}"/>
              </a:ext>
            </a:extLst>
          </p:cNvPr>
          <p:cNvSpPr/>
          <p:nvPr/>
        </p:nvSpPr>
        <p:spPr>
          <a:xfrm>
            <a:off x="3110633" y="4316593"/>
            <a:ext cx="433952" cy="4339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harter Roman" panose="02040503050506020203" pitchFamily="18" charset="0"/>
              </a:rPr>
              <a:t>02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C0CD170-2F05-FF45-8DC3-7D00494BFA06}"/>
              </a:ext>
            </a:extLst>
          </p:cNvPr>
          <p:cNvSpPr/>
          <p:nvPr/>
        </p:nvSpPr>
        <p:spPr>
          <a:xfrm>
            <a:off x="6062190" y="4321097"/>
            <a:ext cx="433952" cy="4339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harter Roman" panose="02040503050506020203" pitchFamily="18" charset="0"/>
              </a:rPr>
              <a:t>03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5216125-8CAE-1F48-8FAB-2FA91B981356}"/>
              </a:ext>
            </a:extLst>
          </p:cNvPr>
          <p:cNvSpPr/>
          <p:nvPr/>
        </p:nvSpPr>
        <p:spPr>
          <a:xfrm>
            <a:off x="8632060" y="4316593"/>
            <a:ext cx="433952" cy="4339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harter Roman" panose="02040503050506020203" pitchFamily="18" charset="0"/>
              </a:rPr>
              <a:t>04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4BD698D-4504-E143-B640-430048809FB6}"/>
              </a:ext>
            </a:extLst>
          </p:cNvPr>
          <p:cNvSpPr/>
          <p:nvPr/>
        </p:nvSpPr>
        <p:spPr>
          <a:xfrm>
            <a:off x="11145498" y="4311832"/>
            <a:ext cx="433952" cy="4339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harter Roman" panose="02040503050506020203" pitchFamily="18" charset="0"/>
              </a:rPr>
              <a:t>05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4617E6A-C3F3-904F-81D2-A71BB729580E}"/>
              </a:ext>
            </a:extLst>
          </p:cNvPr>
          <p:cNvGrpSpPr/>
          <p:nvPr/>
        </p:nvGrpSpPr>
        <p:grpSpPr>
          <a:xfrm>
            <a:off x="8481818" y="2258226"/>
            <a:ext cx="2880658" cy="2053606"/>
            <a:chOff x="8954219" y="2987130"/>
            <a:chExt cx="1854982" cy="2053606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9228E7C-680E-8345-8664-CEE7FB439CE9}"/>
                </a:ext>
              </a:extLst>
            </p:cNvPr>
            <p:cNvCxnSpPr/>
            <p:nvPr/>
          </p:nvCxnSpPr>
          <p:spPr>
            <a:xfrm>
              <a:off x="8954219" y="2992419"/>
              <a:ext cx="182880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963FDB6-41D5-9D49-A3E0-A9CD4F720891}"/>
                </a:ext>
              </a:extLst>
            </p:cNvPr>
            <p:cNvCxnSpPr>
              <a:cxnSpLocks/>
              <a:endCxn id="51" idx="0"/>
            </p:cNvCxnSpPr>
            <p:nvPr/>
          </p:nvCxnSpPr>
          <p:spPr>
            <a:xfrm>
              <a:off x="10787912" y="2987130"/>
              <a:ext cx="21289" cy="2053606"/>
            </a:xfrm>
            <a:prstGeom prst="line">
              <a:avLst/>
            </a:prstGeom>
            <a:ln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FE04A67-6F03-924B-9135-41396F6171C3}"/>
              </a:ext>
            </a:extLst>
          </p:cNvPr>
          <p:cNvGrpSpPr/>
          <p:nvPr/>
        </p:nvGrpSpPr>
        <p:grpSpPr>
          <a:xfrm flipH="1">
            <a:off x="950224" y="2902269"/>
            <a:ext cx="2839308" cy="1491369"/>
            <a:chOff x="8954219" y="2992419"/>
            <a:chExt cx="1784616" cy="149136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F20B5E1-DE3E-454B-BC3A-19B520B9BF1F}"/>
                </a:ext>
              </a:extLst>
            </p:cNvPr>
            <p:cNvCxnSpPr>
              <a:cxnSpLocks/>
            </p:cNvCxnSpPr>
            <p:nvPr/>
          </p:nvCxnSpPr>
          <p:spPr>
            <a:xfrm>
              <a:off x="8954219" y="2992419"/>
              <a:ext cx="1784616" cy="2658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0145BAD-33BB-864F-9471-ED31269C3C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38835" y="3019004"/>
              <a:ext cx="0" cy="1464784"/>
            </a:xfrm>
            <a:prstGeom prst="line">
              <a:avLst/>
            </a:prstGeom>
            <a:ln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E96D3D9D-DBD2-834C-8FC5-DB0B5431AEA6}"/>
              </a:ext>
            </a:extLst>
          </p:cNvPr>
          <p:cNvSpPr txBox="1"/>
          <p:nvPr/>
        </p:nvSpPr>
        <p:spPr>
          <a:xfrm>
            <a:off x="99678" y="1511937"/>
            <a:ext cx="2098748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Charter Roman" panose="02040503050506020203" pitchFamily="18" charset="0"/>
                <a:ea typeface="Open Sans Extrabold" charset="0"/>
                <a:cs typeface="Open Sans Extrabold" charset="0"/>
              </a:rPr>
              <a:t>AI - Proctored </a:t>
            </a:r>
          </a:p>
          <a:p>
            <a:r>
              <a:rPr lang="en-US" sz="2000" b="1" dirty="0">
                <a:latin typeface="Charter Roman" panose="02040503050506020203" pitchFamily="18" charset="0"/>
                <a:ea typeface="Open Sans Extrabold" charset="0"/>
                <a:cs typeface="Open Sans Extrabold" charset="0"/>
              </a:rPr>
              <a:t>Online Testing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B75E076-4765-7F43-BA59-A86C59D2E5BF}"/>
              </a:ext>
            </a:extLst>
          </p:cNvPr>
          <p:cNvSpPr txBox="1"/>
          <p:nvPr/>
        </p:nvSpPr>
        <p:spPr>
          <a:xfrm>
            <a:off x="7592581" y="114965"/>
            <a:ext cx="3475852" cy="1444162"/>
          </a:xfrm>
          <a:prstGeom prst="roundRect">
            <a:avLst>
              <a:gd name="adj" fmla="val 5592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lIns="109710" tIns="54855" rIns="109710" bIns="54855" rtlCol="0">
            <a:spAutoFit/>
          </a:bodyPr>
          <a:lstStyle/>
          <a:p>
            <a:r>
              <a:rPr lang="en-IN" sz="1400" dirty="0">
                <a:latin typeface="Charter Roman" panose="02040503050506020203" pitchFamily="18" charset="0"/>
              </a:rPr>
              <a:t>Seamless, Intuitive &amp; Easy-to-use Platform For Creating And Administering Timed Weekly Class Tests. Provides Support For The Various Modes Of Testing Mcqs, descriptive &amp; Reading Comprehension.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3DB7F5E-0A8F-E44C-84CC-D0ED2CFA2F12}"/>
              </a:ext>
            </a:extLst>
          </p:cNvPr>
          <p:cNvCxnSpPr/>
          <p:nvPr/>
        </p:nvCxnSpPr>
        <p:spPr>
          <a:xfrm>
            <a:off x="0" y="-11875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F583137-6EDC-C94A-9BF6-DCDC52C71D30}"/>
              </a:ext>
            </a:extLst>
          </p:cNvPr>
          <p:cNvCxnSpPr/>
          <p:nvPr/>
        </p:nvCxnSpPr>
        <p:spPr>
          <a:xfrm>
            <a:off x="12190021" y="0"/>
            <a:ext cx="0" cy="685800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AC4EED6-0A05-FE4B-9B53-73BC8E5717EB}"/>
              </a:ext>
            </a:extLst>
          </p:cNvPr>
          <p:cNvSpPr txBox="1"/>
          <p:nvPr/>
        </p:nvSpPr>
        <p:spPr>
          <a:xfrm>
            <a:off x="72932" y="141618"/>
            <a:ext cx="5033475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Class Management Ops [2/3]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560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D27986-A872-7F4D-A69F-EBF1BA4C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www.schoolbellq.com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2294F3-9F7F-8D4C-A1D7-DF1A5806B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E73B-1FFD-284F-A89D-1A524A9809D7}" type="slidenum">
              <a:rPr lang="en-US" smtClean="0"/>
              <a:t>9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B377A3-63A9-AD4D-B805-75CAB336D27F}"/>
              </a:ext>
            </a:extLst>
          </p:cNvPr>
          <p:cNvGrpSpPr/>
          <p:nvPr/>
        </p:nvGrpSpPr>
        <p:grpSpPr>
          <a:xfrm>
            <a:off x="107198" y="1429933"/>
            <a:ext cx="2343487" cy="4980648"/>
            <a:chOff x="1132114" y="3605415"/>
            <a:chExt cx="4339771" cy="27060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02B41C-2BA7-3C4A-A342-FBE1D424A433}"/>
                </a:ext>
              </a:extLst>
            </p:cNvPr>
            <p:cNvSpPr/>
            <p:nvPr/>
          </p:nvSpPr>
          <p:spPr>
            <a:xfrm>
              <a:off x="1132114" y="3605415"/>
              <a:ext cx="4339771" cy="660552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harter Roman" panose="02040503050506020203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3C094C-F72A-3142-99DD-AAC54069A727}"/>
                </a:ext>
              </a:extLst>
            </p:cNvPr>
            <p:cNvSpPr/>
            <p:nvPr/>
          </p:nvSpPr>
          <p:spPr>
            <a:xfrm>
              <a:off x="1132114" y="4265967"/>
              <a:ext cx="4339771" cy="20403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harter Roman" panose="02040503050506020203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E82EE43-FC44-5D49-8DC0-972A927B2495}"/>
                </a:ext>
              </a:extLst>
            </p:cNvPr>
            <p:cNvSpPr/>
            <p:nvPr/>
          </p:nvSpPr>
          <p:spPr>
            <a:xfrm>
              <a:off x="1598475" y="3683949"/>
              <a:ext cx="3407047" cy="357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b="1" dirty="0">
                  <a:latin typeface="Charter Roman" panose="02040503050506020203" pitchFamily="18" charset="0"/>
                </a:rPr>
                <a:t>Gallery Management</a:t>
              </a:r>
              <a:endParaRPr lang="en-US" sz="1600" b="1" dirty="0">
                <a:solidFill>
                  <a:schemeClr val="bg1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6B7611E-001E-F343-B811-5EEAF0056E7B}"/>
                </a:ext>
              </a:extLst>
            </p:cNvPr>
            <p:cNvSpPr/>
            <p:nvPr/>
          </p:nvSpPr>
          <p:spPr>
            <a:xfrm>
              <a:off x="1152219" y="4388442"/>
              <a:ext cx="4319666" cy="19230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fontAlgn="ctr">
                <a:buFont typeface="Wingdings" pitchFamily="2" charset="2"/>
                <a:buChar char="q"/>
              </a:pPr>
              <a:r>
                <a:rPr lang="en-IN" sz="1600" dirty="0">
                  <a:solidFill>
                    <a:srgbClr val="002060"/>
                  </a:solidFill>
                  <a:latin typeface="Charter Roman" panose="02040503050506020203" pitchFamily="18" charset="0"/>
                </a:rPr>
                <a:t>Event’s pictures updated in the mobile app gallery visible to parents</a:t>
              </a:r>
            </a:p>
            <a:p>
              <a:pPr marL="285750" indent="-285750" fontAlgn="ctr">
                <a:buFont typeface="Wingdings" pitchFamily="2" charset="2"/>
                <a:buChar char="q"/>
              </a:pPr>
              <a:r>
                <a:rPr lang="en-IN" sz="1600" dirty="0">
                  <a:solidFill>
                    <a:srgbClr val="002060"/>
                  </a:solidFill>
                  <a:latin typeface="Charter Roman" panose="02040503050506020203" pitchFamily="18" charset="0"/>
                </a:rPr>
                <a:t>Gallery images shared with topic, description and timestamps for each image</a:t>
              </a:r>
            </a:p>
            <a:p>
              <a:pPr marL="285750" indent="-285750" fontAlgn="ctr">
                <a:buFont typeface="Wingdings" pitchFamily="2" charset="2"/>
                <a:buChar char="q"/>
              </a:pPr>
              <a:r>
                <a:rPr lang="en-IN" sz="1600" dirty="0">
                  <a:solidFill>
                    <a:srgbClr val="002060"/>
                  </a:solidFill>
                  <a:latin typeface="Charter Roman" panose="02040503050506020203" pitchFamily="18" charset="0"/>
                </a:rPr>
                <a:t>Like, share, download option for the event’s         pictures in the gallery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D5639E-8682-0348-BBB2-74F5B93DBC12}"/>
              </a:ext>
            </a:extLst>
          </p:cNvPr>
          <p:cNvGrpSpPr/>
          <p:nvPr/>
        </p:nvGrpSpPr>
        <p:grpSpPr>
          <a:xfrm>
            <a:off x="2495226" y="1429934"/>
            <a:ext cx="2541318" cy="4971121"/>
            <a:chOff x="1132114" y="3605415"/>
            <a:chExt cx="4530892" cy="280698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2FEAE8-D1AC-B94B-A6D1-584607E80102}"/>
                </a:ext>
              </a:extLst>
            </p:cNvPr>
            <p:cNvSpPr/>
            <p:nvPr/>
          </p:nvSpPr>
          <p:spPr>
            <a:xfrm>
              <a:off x="1158683" y="3605415"/>
              <a:ext cx="4339771" cy="6605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harter Roman" panose="02040503050506020203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EDFA2AA-9723-0C42-91EA-7C72FDC4095F}"/>
                </a:ext>
              </a:extLst>
            </p:cNvPr>
            <p:cNvSpPr/>
            <p:nvPr/>
          </p:nvSpPr>
          <p:spPr>
            <a:xfrm>
              <a:off x="1132114" y="4265967"/>
              <a:ext cx="4339771" cy="214642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harter Roman" panose="02040503050506020203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8EA2BDB-61EE-1A4B-A338-EDDA079E7531}"/>
                </a:ext>
              </a:extLst>
            </p:cNvPr>
            <p:cNvSpPr/>
            <p:nvPr/>
          </p:nvSpPr>
          <p:spPr>
            <a:xfrm>
              <a:off x="1598474" y="3686448"/>
              <a:ext cx="3407049" cy="347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0000"/>
                </a:lnSpc>
                <a:defRPr/>
              </a:pPr>
              <a:r>
                <a:rPr lang="en-IN" sz="1600" b="1" dirty="0">
                  <a:latin typeface="Charter Roman" panose="02040503050506020203" pitchFamily="18" charset="0"/>
                </a:rPr>
                <a:t>Report Card Automation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1351BF3-630C-4540-8E3F-55017C06D32B}"/>
                </a:ext>
              </a:extLst>
            </p:cNvPr>
            <p:cNvSpPr/>
            <p:nvPr/>
          </p:nvSpPr>
          <p:spPr>
            <a:xfrm>
              <a:off x="1132114" y="4430506"/>
              <a:ext cx="4530892" cy="1695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q"/>
              </a:pPr>
              <a:r>
                <a:rPr lang="en-US" sz="1600" dirty="0">
                  <a:solidFill>
                    <a:srgbClr val="002060"/>
                  </a:solidFill>
                  <a:latin typeface="Charter Roman" panose="02040503050506020203" pitchFamily="18" charset="0"/>
                </a:rPr>
                <a:t>Ready to print files</a:t>
              </a:r>
              <a:endParaRPr lang="en-IN" sz="1600" dirty="0">
                <a:solidFill>
                  <a:srgbClr val="002060"/>
                </a:solidFill>
                <a:latin typeface="Charter Roman" panose="02040503050506020203" pitchFamily="18" charset="0"/>
              </a:endParaRP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US" sz="1600" dirty="0">
                  <a:solidFill>
                    <a:srgbClr val="002060"/>
                  </a:solidFill>
                  <a:latin typeface="Charter Roman" panose="02040503050506020203" pitchFamily="18" charset="0"/>
                </a:rPr>
                <a:t>Ability to take your 'Detailed Report Card' online</a:t>
              </a:r>
              <a:endParaRPr lang="en-IN" sz="1600" dirty="0">
                <a:solidFill>
                  <a:srgbClr val="002060"/>
                </a:solidFill>
                <a:latin typeface="Charter Roman" panose="02040503050506020203" pitchFamily="18" charset="0"/>
              </a:endParaRP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US" sz="1600" dirty="0">
                  <a:solidFill>
                    <a:srgbClr val="002060"/>
                  </a:solidFill>
                  <a:latin typeface="Charter Roman" panose="02040503050506020203" pitchFamily="18" charset="0"/>
                </a:rPr>
                <a:t>In-Depth Result Analysis &amp; </a:t>
              </a:r>
              <a:r>
                <a:rPr lang="en-IN" sz="1600" dirty="0">
                  <a:solidFill>
                    <a:srgbClr val="002060"/>
                  </a:solidFill>
                  <a:latin typeface="Charter Roman" panose="02040503050506020203" pitchFamily="18" charset="0"/>
                </a:rPr>
                <a:t>PTM Dashboard Module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IN" sz="1600" dirty="0">
                  <a:solidFill>
                    <a:srgbClr val="002060"/>
                  </a:solidFill>
                  <a:latin typeface="Charter Roman" panose="02040503050506020203" pitchFamily="18" charset="0"/>
                </a:rPr>
                <a:t>Uploading and importing marks of previous sessions by teachers </a:t>
              </a:r>
            </a:p>
            <a:p>
              <a:pPr marL="285750" indent="-285750" algn="ctr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accent2"/>
                </a:solidFill>
                <a:latin typeface="Charter Roman" panose="02040503050506020203" pitchFamily="18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241CD2-EA5C-5F4A-B9D9-C81AAA0B0302}"/>
              </a:ext>
            </a:extLst>
          </p:cNvPr>
          <p:cNvGrpSpPr/>
          <p:nvPr/>
        </p:nvGrpSpPr>
        <p:grpSpPr>
          <a:xfrm>
            <a:off x="5003692" y="1414900"/>
            <a:ext cx="2434121" cy="4967992"/>
            <a:chOff x="1132114" y="3605415"/>
            <a:chExt cx="4339771" cy="279250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8AA492-A326-F34A-9A74-482640145120}"/>
                </a:ext>
              </a:extLst>
            </p:cNvPr>
            <p:cNvSpPr/>
            <p:nvPr/>
          </p:nvSpPr>
          <p:spPr>
            <a:xfrm>
              <a:off x="1132114" y="3605415"/>
              <a:ext cx="4339771" cy="660552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harter Roman" panose="02040503050506020203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16FC194-2932-8B45-91AA-C9BF4EEF5A00}"/>
                </a:ext>
              </a:extLst>
            </p:cNvPr>
            <p:cNvSpPr/>
            <p:nvPr/>
          </p:nvSpPr>
          <p:spPr>
            <a:xfrm>
              <a:off x="1132114" y="4271686"/>
              <a:ext cx="4339771" cy="2126236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harter Roman" panose="02040503050506020203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CCC2E0-E0E9-BF48-A792-8A51148A0B65}"/>
              </a:ext>
            </a:extLst>
          </p:cNvPr>
          <p:cNvGrpSpPr/>
          <p:nvPr/>
        </p:nvGrpSpPr>
        <p:grpSpPr>
          <a:xfrm>
            <a:off x="7512158" y="1429933"/>
            <a:ext cx="2434121" cy="4935362"/>
            <a:chOff x="1132114" y="3605415"/>
            <a:chExt cx="4339771" cy="278678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C330CBE-840B-7B40-9DE3-6E76AC967E8B}"/>
                </a:ext>
              </a:extLst>
            </p:cNvPr>
            <p:cNvSpPr/>
            <p:nvPr/>
          </p:nvSpPr>
          <p:spPr>
            <a:xfrm>
              <a:off x="1132114" y="3605415"/>
              <a:ext cx="4339771" cy="660552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harter Roman" panose="02040503050506020203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69DC725-CDDF-3D49-B826-B9CB28262DDB}"/>
                </a:ext>
              </a:extLst>
            </p:cNvPr>
            <p:cNvSpPr/>
            <p:nvPr/>
          </p:nvSpPr>
          <p:spPr>
            <a:xfrm>
              <a:off x="1132114" y="4265968"/>
              <a:ext cx="4339771" cy="2126236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harter Roman" panose="02040503050506020203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392B8F6-C5D4-E045-A4C8-4F9B6F847A58}"/>
              </a:ext>
            </a:extLst>
          </p:cNvPr>
          <p:cNvGrpSpPr/>
          <p:nvPr/>
        </p:nvGrpSpPr>
        <p:grpSpPr>
          <a:xfrm>
            <a:off x="10005723" y="1429933"/>
            <a:ext cx="2121217" cy="4971123"/>
            <a:chOff x="1132114" y="3605415"/>
            <a:chExt cx="4393588" cy="270085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30629FD-FEA2-9440-B96F-37716BA93141}"/>
                </a:ext>
              </a:extLst>
            </p:cNvPr>
            <p:cNvSpPr/>
            <p:nvPr/>
          </p:nvSpPr>
          <p:spPr>
            <a:xfrm>
              <a:off x="1132114" y="3605415"/>
              <a:ext cx="4339771" cy="660552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harter Roman" panose="02040503050506020203" pitchFamily="18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2D6188B-4ED2-5645-B075-2D75A5914A29}"/>
                </a:ext>
              </a:extLst>
            </p:cNvPr>
            <p:cNvSpPr/>
            <p:nvPr/>
          </p:nvSpPr>
          <p:spPr>
            <a:xfrm>
              <a:off x="1132114" y="4265967"/>
              <a:ext cx="4339771" cy="20403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harter Roman" panose="02040503050506020203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BDBFDD8-690B-D342-86F4-BE42B2DF4C05}"/>
                </a:ext>
              </a:extLst>
            </p:cNvPr>
            <p:cNvSpPr/>
            <p:nvPr/>
          </p:nvSpPr>
          <p:spPr>
            <a:xfrm>
              <a:off x="1598474" y="3683949"/>
              <a:ext cx="3407048" cy="483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0000"/>
                </a:lnSpc>
                <a:defRPr/>
              </a:pPr>
              <a:r>
                <a:rPr lang="en-US" sz="1600" b="1" dirty="0">
                  <a:latin typeface="Charter Roman" panose="02040503050506020203" pitchFamily="18" charset="0"/>
                </a:rPr>
                <a:t>Assigning &amp; Re-assigning Roll numbers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EDE6B34-9003-F34A-B97B-C3AECE85B9C9}"/>
                </a:ext>
              </a:extLst>
            </p:cNvPr>
            <p:cNvSpPr/>
            <p:nvPr/>
          </p:nvSpPr>
          <p:spPr>
            <a:xfrm>
              <a:off x="1206037" y="4393088"/>
              <a:ext cx="4319665" cy="9865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q"/>
              </a:pPr>
              <a:r>
                <a:rPr lang="en-IN" sz="1600" dirty="0">
                  <a:solidFill>
                    <a:srgbClr val="002060"/>
                  </a:solidFill>
                  <a:latin typeface="Charter Roman" panose="02040503050506020203" pitchFamily="18" charset="0"/>
                </a:rPr>
                <a:t>Single click solution to 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IN" sz="1600" dirty="0">
                  <a:solidFill>
                    <a:srgbClr val="002060"/>
                  </a:solidFill>
                  <a:latin typeface="Charter Roman" panose="02040503050506020203" pitchFamily="18" charset="0"/>
                </a:rPr>
                <a:t>re-assign roll numbers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IN" sz="1600" dirty="0">
                  <a:solidFill>
                    <a:srgbClr val="002060"/>
                  </a:solidFill>
                  <a:latin typeface="Charter Roman" panose="02040503050506020203" pitchFamily="18" charset="0"/>
                </a:rPr>
                <a:t>Roll numbers assigned alphabetically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4278B081-6F75-E141-8D55-53BDE4946357}"/>
              </a:ext>
            </a:extLst>
          </p:cNvPr>
          <p:cNvSpPr/>
          <p:nvPr/>
        </p:nvSpPr>
        <p:spPr>
          <a:xfrm>
            <a:off x="5119883" y="2891158"/>
            <a:ext cx="214277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  <a:latin typeface="Charter Roman" panose="02040503050506020203" pitchFamily="18" charset="0"/>
              </a:rPr>
              <a:t>Auto Alerts for circular publishing</a:t>
            </a:r>
            <a:endParaRPr lang="en-IN" sz="1600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  <a:latin typeface="Charter Roman" panose="02040503050506020203" pitchFamily="18" charset="0"/>
              </a:rPr>
              <a:t>Manual/ Scheduled Publishing</a:t>
            </a:r>
            <a:endParaRPr lang="en-IN" sz="1600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  <a:latin typeface="Charter Roman" panose="02040503050506020203" pitchFamily="18" charset="0"/>
              </a:rPr>
              <a:t>Multiple Circular Media </a:t>
            </a:r>
            <a:endParaRPr lang="en-IN" sz="1600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  <a:latin typeface="Charter Roman" panose="02040503050506020203" pitchFamily="18" charset="0"/>
              </a:rPr>
              <a:t>Type Support</a:t>
            </a:r>
            <a:endParaRPr lang="en-IN" sz="1600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  <a:latin typeface="Charter Roman" panose="02040503050506020203" pitchFamily="18" charset="0"/>
              </a:rPr>
              <a:t>Read-Receipt Feature</a:t>
            </a:r>
            <a:endParaRPr lang="en-IN" sz="1600" dirty="0">
              <a:solidFill>
                <a:srgbClr val="002060"/>
              </a:solidFill>
              <a:latin typeface="Charter Roman" panose="02040503050506020203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  <a:latin typeface="Charter Roman" panose="02040503050506020203" pitchFamily="18" charset="0"/>
              </a:rPr>
              <a:t>Unpublish Feature</a:t>
            </a:r>
            <a:endParaRPr lang="en-IN" sz="1600" dirty="0">
              <a:solidFill>
                <a:srgbClr val="002060"/>
              </a:solidFill>
              <a:latin typeface="Charter Roman" panose="02040503050506020203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CBFDFBD-CE05-8F4F-AE5B-CA7DA81618ED}"/>
              </a:ext>
            </a:extLst>
          </p:cNvPr>
          <p:cNvSpPr/>
          <p:nvPr/>
        </p:nvSpPr>
        <p:spPr>
          <a:xfrm>
            <a:off x="7528856" y="2860380"/>
            <a:ext cx="24474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IN" sz="1600" dirty="0">
                <a:solidFill>
                  <a:srgbClr val="002060"/>
                </a:solidFill>
                <a:latin typeface="Charter Roman" panose="02040503050506020203" pitchFamily="18" charset="0"/>
              </a:rPr>
              <a:t>Temporary ID cards precisely like the proper ID cards.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IN" sz="1600" dirty="0">
                <a:solidFill>
                  <a:srgbClr val="002060"/>
                </a:solidFill>
                <a:latin typeface="Charter Roman" panose="02040503050506020203" pitchFamily="18" charset="0"/>
              </a:rPr>
              <a:t>ID cards do not have to be printed by the outside vendor printer.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831936D-FDD5-FA4A-9E2C-161D89D28ECA}"/>
              </a:ext>
            </a:extLst>
          </p:cNvPr>
          <p:cNvSpPr/>
          <p:nvPr/>
        </p:nvSpPr>
        <p:spPr>
          <a:xfrm>
            <a:off x="7531454" y="1787330"/>
            <a:ext cx="2395529" cy="375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US" b="1" dirty="0">
                <a:latin typeface="Charter Roman" panose="02040503050506020203" pitchFamily="18" charset="0"/>
              </a:rPr>
              <a:t>Temporary ID Cards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3813ED0-0DC6-4648-B916-D10969506B66}"/>
              </a:ext>
            </a:extLst>
          </p:cNvPr>
          <p:cNvSpPr/>
          <p:nvPr/>
        </p:nvSpPr>
        <p:spPr>
          <a:xfrm>
            <a:off x="4981359" y="1794378"/>
            <a:ext cx="2565126" cy="375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US" b="1" dirty="0">
                <a:latin typeface="Charter Roman" panose="02040503050506020203" pitchFamily="18" charset="0"/>
              </a:rPr>
              <a:t>Circular Management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0D425E-E1F2-F647-B07D-ED1F2A6CA189}"/>
              </a:ext>
            </a:extLst>
          </p:cNvPr>
          <p:cNvSpPr txBox="1"/>
          <p:nvPr/>
        </p:nvSpPr>
        <p:spPr>
          <a:xfrm>
            <a:off x="72932" y="141618"/>
            <a:ext cx="5033475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800" b="1" dirty="0">
                <a:solidFill>
                  <a:srgbClr val="051441"/>
                </a:solidFill>
                <a:latin typeface="Charter Roman" panose="02040503050506020203" pitchFamily="18" charset="0"/>
              </a:rPr>
              <a:t>Class Management Ops [3/3]</a:t>
            </a:r>
            <a:endParaRPr lang="en-US" sz="2800" b="1" dirty="0">
              <a:latin typeface="Charter Roman" panose="020405030505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353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3022</Words>
  <Application>Microsoft Macintosh PowerPoint</Application>
  <PresentationFormat>Widescreen</PresentationFormat>
  <Paragraphs>551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Charter Roman</vt:lpstr>
      <vt:lpstr>Cordia New</vt:lpstr>
      <vt:lpstr>Lato Light</vt:lpstr>
      <vt:lpstr>Mangal</vt:lpstr>
      <vt:lpstr>Open Sans</vt:lpstr>
      <vt:lpstr>Open Sans Extrabold</vt:lpstr>
      <vt:lpstr>Open Sans Light</vt:lpstr>
      <vt:lpstr>Questrial</vt:lpstr>
      <vt:lpstr>Wingdings</vt:lpstr>
      <vt:lpstr>Office Theme</vt:lpstr>
      <vt:lpstr>SchoolBellQ*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SchoolBellQ* Services</dc:title>
  <dc:creator>Microsoft Office User</dc:creator>
  <cp:lastModifiedBy>Microsoft Office User</cp:lastModifiedBy>
  <cp:revision>74</cp:revision>
  <dcterms:created xsi:type="dcterms:W3CDTF">2022-11-01T05:17:49Z</dcterms:created>
  <dcterms:modified xsi:type="dcterms:W3CDTF">2022-12-28T07:11:24Z</dcterms:modified>
</cp:coreProperties>
</file>